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handoutMasterIdLst>
    <p:handoutMasterId r:id="rId21"/>
  </p:handoutMasterIdLst>
  <p:sldIdLst>
    <p:sldId id="383" r:id="rId5"/>
    <p:sldId id="266" r:id="rId6"/>
    <p:sldId id="387" r:id="rId7"/>
    <p:sldId id="388" r:id="rId8"/>
    <p:sldId id="389" r:id="rId9"/>
    <p:sldId id="395" r:id="rId10"/>
    <p:sldId id="390" r:id="rId11"/>
    <p:sldId id="391" r:id="rId12"/>
    <p:sldId id="393" r:id="rId13"/>
    <p:sldId id="396" r:id="rId14"/>
    <p:sldId id="397" r:id="rId15"/>
    <p:sldId id="386" r:id="rId16"/>
    <p:sldId id="385" r:id="rId17"/>
    <p:sldId id="384" r:id="rId18"/>
    <p:sldId id="39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216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vra Stithou" initials="MS" lastIdx="2" clrIdx="0">
    <p:extLst>
      <p:ext uri="{19B8F6BF-5375-455C-9EA6-DF929625EA0E}">
        <p15:presenceInfo xmlns:p15="http://schemas.microsoft.com/office/powerpoint/2012/main" userId="576375b083e5e3b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howGuides="1">
      <p:cViewPr varScale="1">
        <p:scale>
          <a:sx n="88" d="100"/>
          <a:sy n="88" d="100"/>
        </p:scale>
        <p:origin x="494" y="72"/>
      </p:cViewPr>
      <p:guideLst>
        <p:guide pos="3840"/>
        <p:guide orient="horz" pos="2160"/>
      </p:guideLst>
    </p:cSldViewPr>
  </p:slideViewPr>
  <p:notesTextViewPr>
    <p:cViewPr>
      <p:scale>
        <a:sx n="1" d="1"/>
        <a:sy n="1" d="1"/>
      </p:scale>
      <p:origin x="0" y="0"/>
    </p:cViewPr>
  </p:notesTextViewPr>
  <p:sorterViewPr>
    <p:cViewPr varScale="1">
      <p:scale>
        <a:sx n="100" d="100"/>
        <a:sy n="100" d="100"/>
      </p:scale>
      <p:origin x="0" y="-6860"/>
    </p:cViewPr>
  </p:sorterViewPr>
  <p:notesViewPr>
    <p:cSldViewPr snapToGrid="0" showGuides="1">
      <p:cViewPr varScale="1">
        <p:scale>
          <a:sx n="58" d="100"/>
          <a:sy n="58" d="100"/>
        </p:scale>
        <p:origin x="1974"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109B55-82E7-4ED7-9817-901E60C67E18}" type="doc">
      <dgm:prSet loTypeId="urn:microsoft.com/office/officeart/2005/8/layout/hProcess9" loCatId="process" qsTypeId="urn:microsoft.com/office/officeart/2005/8/quickstyle/simple3" qsCatId="simple" csTypeId="urn:microsoft.com/office/officeart/2005/8/colors/accent2_4" csCatId="accent2" phldr="1"/>
      <dgm:spPr/>
    </dgm:pt>
    <dgm:pt modelId="{28970185-1ECA-46E2-B620-CE45C7F1A681}">
      <dgm:prSet phldrT="[Κείμενο]"/>
      <dgm:spPr/>
      <dgm:t>
        <a:bodyPr/>
        <a:lstStyle/>
        <a:p>
          <a:r>
            <a:rPr lang="el-GR"/>
            <a:t>Διάγνωση</a:t>
          </a:r>
          <a:endParaRPr lang="en-GB"/>
        </a:p>
      </dgm:t>
    </dgm:pt>
    <dgm:pt modelId="{DE755044-0CE6-40E0-AC12-44D4A94502CA}" type="parTrans" cxnId="{D8799D11-0B23-49A4-8215-F7A9AE83811C}">
      <dgm:prSet/>
      <dgm:spPr/>
      <dgm:t>
        <a:bodyPr/>
        <a:lstStyle/>
        <a:p>
          <a:endParaRPr lang="en-GB"/>
        </a:p>
      </dgm:t>
    </dgm:pt>
    <dgm:pt modelId="{A3E1BFA6-D203-4B93-AA46-3A063E04D101}" type="sibTrans" cxnId="{D8799D11-0B23-49A4-8215-F7A9AE83811C}">
      <dgm:prSet/>
      <dgm:spPr/>
      <dgm:t>
        <a:bodyPr/>
        <a:lstStyle/>
        <a:p>
          <a:endParaRPr lang="en-GB"/>
        </a:p>
      </dgm:t>
    </dgm:pt>
    <dgm:pt modelId="{F5E214C1-ED0C-49AC-8D1D-0584E379DA7D}">
      <dgm:prSet phldrT="[Κείμενο]"/>
      <dgm:spPr/>
      <dgm:t>
        <a:bodyPr/>
        <a:lstStyle/>
        <a:p>
          <a:r>
            <a:rPr lang="el-GR"/>
            <a:t>Σχεδιασμός στρατηγικής</a:t>
          </a:r>
          <a:endParaRPr lang="en-GB"/>
        </a:p>
      </dgm:t>
    </dgm:pt>
    <dgm:pt modelId="{0AB69C21-642A-4D02-9D98-C363EB7737AA}" type="parTrans" cxnId="{95044F06-CFF6-4BE1-A905-17AE33DF08C6}">
      <dgm:prSet/>
      <dgm:spPr/>
      <dgm:t>
        <a:bodyPr/>
        <a:lstStyle/>
        <a:p>
          <a:endParaRPr lang="en-GB"/>
        </a:p>
      </dgm:t>
    </dgm:pt>
    <dgm:pt modelId="{B64570CB-5191-47E1-B802-4E4ADF0872C4}" type="sibTrans" cxnId="{95044F06-CFF6-4BE1-A905-17AE33DF08C6}">
      <dgm:prSet/>
      <dgm:spPr/>
      <dgm:t>
        <a:bodyPr/>
        <a:lstStyle/>
        <a:p>
          <a:endParaRPr lang="en-GB"/>
        </a:p>
      </dgm:t>
    </dgm:pt>
    <dgm:pt modelId="{9B0D6CD3-DC50-41F4-BBCA-7870AE89C910}">
      <dgm:prSet/>
      <dgm:spPr/>
      <dgm:t>
        <a:bodyPr/>
        <a:lstStyle/>
        <a:p>
          <a:r>
            <a:rPr lang="el-GR"/>
            <a:t>Υλοποίηση</a:t>
          </a:r>
          <a:endParaRPr lang="en-GB"/>
        </a:p>
      </dgm:t>
    </dgm:pt>
    <dgm:pt modelId="{56E92CDB-4722-4C63-A30C-0D823199DE24}" type="parTrans" cxnId="{55EA884A-5776-4DB6-9FFE-313DEE8DE0AA}">
      <dgm:prSet/>
      <dgm:spPr/>
      <dgm:t>
        <a:bodyPr/>
        <a:lstStyle/>
        <a:p>
          <a:endParaRPr lang="en-GB"/>
        </a:p>
      </dgm:t>
    </dgm:pt>
    <dgm:pt modelId="{9DC61FA5-D40D-4EE7-AAEA-E6DEF2419606}" type="sibTrans" cxnId="{55EA884A-5776-4DB6-9FFE-313DEE8DE0AA}">
      <dgm:prSet/>
      <dgm:spPr/>
      <dgm:t>
        <a:bodyPr/>
        <a:lstStyle/>
        <a:p>
          <a:endParaRPr lang="en-GB"/>
        </a:p>
      </dgm:t>
    </dgm:pt>
    <dgm:pt modelId="{898B527E-EB4A-43B5-82C6-EC87CFC63687}">
      <dgm:prSet/>
      <dgm:spPr/>
      <dgm:t>
        <a:bodyPr/>
        <a:lstStyle/>
        <a:p>
          <a:r>
            <a:rPr lang="el-GR"/>
            <a:t>Προβολή</a:t>
          </a:r>
          <a:endParaRPr lang="en-GB"/>
        </a:p>
      </dgm:t>
    </dgm:pt>
    <dgm:pt modelId="{29F84376-42A0-41B3-A9E0-77A5723D0B52}" type="parTrans" cxnId="{6586AAA8-FE02-4BC0-8793-CF07593A494F}">
      <dgm:prSet/>
      <dgm:spPr/>
      <dgm:t>
        <a:bodyPr/>
        <a:lstStyle/>
        <a:p>
          <a:endParaRPr lang="en-GB"/>
        </a:p>
      </dgm:t>
    </dgm:pt>
    <dgm:pt modelId="{32B16FD4-D87B-4892-9EB7-A3430739CF15}" type="sibTrans" cxnId="{6586AAA8-FE02-4BC0-8793-CF07593A494F}">
      <dgm:prSet/>
      <dgm:spPr/>
      <dgm:t>
        <a:bodyPr/>
        <a:lstStyle/>
        <a:p>
          <a:endParaRPr lang="en-GB"/>
        </a:p>
      </dgm:t>
    </dgm:pt>
    <dgm:pt modelId="{A49C24FC-E859-4E96-8DC2-76420AB04F14}">
      <dgm:prSet/>
      <dgm:spPr/>
      <dgm:t>
        <a:bodyPr/>
        <a:lstStyle/>
        <a:p>
          <a:r>
            <a:rPr lang="el-GR"/>
            <a:t>Σύσταση ‘φορέα’ ή επιτροπής σχεδιασμού του οικοτουρισμού</a:t>
          </a:r>
          <a:endParaRPr lang="en-GB"/>
        </a:p>
      </dgm:t>
    </dgm:pt>
    <dgm:pt modelId="{A438B719-23B0-432A-AE2D-4DEBFFA3B87E}" type="parTrans" cxnId="{ABEAEA42-55BE-4F56-888B-CC6341BEB08D}">
      <dgm:prSet/>
      <dgm:spPr/>
      <dgm:t>
        <a:bodyPr/>
        <a:lstStyle/>
        <a:p>
          <a:endParaRPr lang="en-GB"/>
        </a:p>
      </dgm:t>
    </dgm:pt>
    <dgm:pt modelId="{427305A8-D6D7-4B3D-8917-2606EE89A6A5}" type="sibTrans" cxnId="{ABEAEA42-55BE-4F56-888B-CC6341BEB08D}">
      <dgm:prSet/>
      <dgm:spPr/>
      <dgm:t>
        <a:bodyPr/>
        <a:lstStyle/>
        <a:p>
          <a:endParaRPr lang="en-GB"/>
        </a:p>
      </dgm:t>
    </dgm:pt>
    <dgm:pt modelId="{35F90C68-BD20-4E0D-B6DC-4C4A8594AD73}">
      <dgm:prSet/>
      <dgm:spPr/>
      <dgm:t>
        <a:bodyPr/>
        <a:lstStyle/>
        <a:p>
          <a:r>
            <a:rPr lang="el-GR" b="0"/>
            <a:t>Συνεχής παρακολούθηση και αξιολόγηση </a:t>
          </a:r>
          <a:endParaRPr lang="en-GB" b="0"/>
        </a:p>
      </dgm:t>
    </dgm:pt>
    <dgm:pt modelId="{AF441155-5080-46E5-A02C-A145FC9A4237}" type="parTrans" cxnId="{19B0D38C-E578-421C-B5C0-96AB5159FC24}">
      <dgm:prSet/>
      <dgm:spPr/>
      <dgm:t>
        <a:bodyPr/>
        <a:lstStyle/>
        <a:p>
          <a:endParaRPr lang="en-GB"/>
        </a:p>
      </dgm:t>
    </dgm:pt>
    <dgm:pt modelId="{5F836CBB-9F1A-402B-9BE0-3DA31C41404E}" type="sibTrans" cxnId="{19B0D38C-E578-421C-B5C0-96AB5159FC24}">
      <dgm:prSet/>
      <dgm:spPr/>
      <dgm:t>
        <a:bodyPr/>
        <a:lstStyle/>
        <a:p>
          <a:endParaRPr lang="en-GB"/>
        </a:p>
      </dgm:t>
    </dgm:pt>
    <dgm:pt modelId="{880EAC37-0B5D-4C1F-A40D-85D87E7C2BC8}" type="pres">
      <dgm:prSet presAssocID="{AB109B55-82E7-4ED7-9817-901E60C67E18}" presName="CompostProcess" presStyleCnt="0">
        <dgm:presLayoutVars>
          <dgm:dir/>
          <dgm:resizeHandles val="exact"/>
        </dgm:presLayoutVars>
      </dgm:prSet>
      <dgm:spPr/>
    </dgm:pt>
    <dgm:pt modelId="{D0493F55-565A-423F-975D-BCECBC52C7F6}" type="pres">
      <dgm:prSet presAssocID="{AB109B55-82E7-4ED7-9817-901E60C67E18}" presName="arrow" presStyleLbl="bgShp" presStyleIdx="0" presStyleCnt="1"/>
      <dgm:spPr/>
    </dgm:pt>
    <dgm:pt modelId="{E7F5D2D0-F009-442C-9CDD-E82946398E54}" type="pres">
      <dgm:prSet presAssocID="{AB109B55-82E7-4ED7-9817-901E60C67E18}" presName="linearProcess" presStyleCnt="0"/>
      <dgm:spPr/>
    </dgm:pt>
    <dgm:pt modelId="{CBF0CA2C-91A3-47E6-A646-FF5EC8A5F9A4}" type="pres">
      <dgm:prSet presAssocID="{A49C24FC-E859-4E96-8DC2-76420AB04F14}" presName="textNode" presStyleLbl="node1" presStyleIdx="0" presStyleCnt="6">
        <dgm:presLayoutVars>
          <dgm:bulletEnabled val="1"/>
        </dgm:presLayoutVars>
      </dgm:prSet>
      <dgm:spPr/>
      <dgm:t>
        <a:bodyPr/>
        <a:lstStyle/>
        <a:p>
          <a:endParaRPr lang="el-GR"/>
        </a:p>
      </dgm:t>
    </dgm:pt>
    <dgm:pt modelId="{DDF35171-7C32-4804-A736-960355779461}" type="pres">
      <dgm:prSet presAssocID="{427305A8-D6D7-4B3D-8917-2606EE89A6A5}" presName="sibTrans" presStyleCnt="0"/>
      <dgm:spPr/>
    </dgm:pt>
    <dgm:pt modelId="{1A24F0A8-8A91-4035-9C48-173295BBC4EF}" type="pres">
      <dgm:prSet presAssocID="{28970185-1ECA-46E2-B620-CE45C7F1A681}" presName="textNode" presStyleLbl="node1" presStyleIdx="1" presStyleCnt="6">
        <dgm:presLayoutVars>
          <dgm:bulletEnabled val="1"/>
        </dgm:presLayoutVars>
      </dgm:prSet>
      <dgm:spPr/>
      <dgm:t>
        <a:bodyPr/>
        <a:lstStyle/>
        <a:p>
          <a:endParaRPr lang="el-GR"/>
        </a:p>
      </dgm:t>
    </dgm:pt>
    <dgm:pt modelId="{02D91324-53A6-4364-86C1-79BD0AEFBF95}" type="pres">
      <dgm:prSet presAssocID="{A3E1BFA6-D203-4B93-AA46-3A063E04D101}" presName="sibTrans" presStyleCnt="0"/>
      <dgm:spPr/>
    </dgm:pt>
    <dgm:pt modelId="{1C4D861F-37D1-44A1-9F36-72F1CDB130D0}" type="pres">
      <dgm:prSet presAssocID="{F5E214C1-ED0C-49AC-8D1D-0584E379DA7D}" presName="textNode" presStyleLbl="node1" presStyleIdx="2" presStyleCnt="6">
        <dgm:presLayoutVars>
          <dgm:bulletEnabled val="1"/>
        </dgm:presLayoutVars>
      </dgm:prSet>
      <dgm:spPr/>
      <dgm:t>
        <a:bodyPr/>
        <a:lstStyle/>
        <a:p>
          <a:endParaRPr lang="el-GR"/>
        </a:p>
      </dgm:t>
    </dgm:pt>
    <dgm:pt modelId="{9D58B0AB-DCA9-48B0-9B9C-315EC2F1BBC5}" type="pres">
      <dgm:prSet presAssocID="{B64570CB-5191-47E1-B802-4E4ADF0872C4}" presName="sibTrans" presStyleCnt="0"/>
      <dgm:spPr/>
    </dgm:pt>
    <dgm:pt modelId="{E0E74F92-9C2B-4127-ABC3-BCA707459D3C}" type="pres">
      <dgm:prSet presAssocID="{9B0D6CD3-DC50-41F4-BBCA-7870AE89C910}" presName="textNode" presStyleLbl="node1" presStyleIdx="3" presStyleCnt="6">
        <dgm:presLayoutVars>
          <dgm:bulletEnabled val="1"/>
        </dgm:presLayoutVars>
      </dgm:prSet>
      <dgm:spPr/>
      <dgm:t>
        <a:bodyPr/>
        <a:lstStyle/>
        <a:p>
          <a:endParaRPr lang="el-GR"/>
        </a:p>
      </dgm:t>
    </dgm:pt>
    <dgm:pt modelId="{BECB218E-3B30-414F-BBF1-E39A59B80064}" type="pres">
      <dgm:prSet presAssocID="{9DC61FA5-D40D-4EE7-AAEA-E6DEF2419606}" presName="sibTrans" presStyleCnt="0"/>
      <dgm:spPr/>
    </dgm:pt>
    <dgm:pt modelId="{3C84B64D-DC94-4698-AAB8-A71032ABB326}" type="pres">
      <dgm:prSet presAssocID="{898B527E-EB4A-43B5-82C6-EC87CFC63687}" presName="textNode" presStyleLbl="node1" presStyleIdx="4" presStyleCnt="6">
        <dgm:presLayoutVars>
          <dgm:bulletEnabled val="1"/>
        </dgm:presLayoutVars>
      </dgm:prSet>
      <dgm:spPr/>
      <dgm:t>
        <a:bodyPr/>
        <a:lstStyle/>
        <a:p>
          <a:endParaRPr lang="el-GR"/>
        </a:p>
      </dgm:t>
    </dgm:pt>
    <dgm:pt modelId="{46D13C95-2CF6-4150-A397-AF545C3E4594}" type="pres">
      <dgm:prSet presAssocID="{32B16FD4-D87B-4892-9EB7-A3430739CF15}" presName="sibTrans" presStyleCnt="0"/>
      <dgm:spPr/>
    </dgm:pt>
    <dgm:pt modelId="{45BA3C3F-B82D-4695-88C0-D9622FE4EECC}" type="pres">
      <dgm:prSet presAssocID="{35F90C68-BD20-4E0D-B6DC-4C4A8594AD73}" presName="textNode" presStyleLbl="node1" presStyleIdx="5" presStyleCnt="6">
        <dgm:presLayoutVars>
          <dgm:bulletEnabled val="1"/>
        </dgm:presLayoutVars>
      </dgm:prSet>
      <dgm:spPr/>
      <dgm:t>
        <a:bodyPr/>
        <a:lstStyle/>
        <a:p>
          <a:endParaRPr lang="el-GR"/>
        </a:p>
      </dgm:t>
    </dgm:pt>
  </dgm:ptLst>
  <dgm:cxnLst>
    <dgm:cxn modelId="{B9B95C70-6254-4993-BA7C-0E60D2380FA1}" type="presOf" srcId="{35F90C68-BD20-4E0D-B6DC-4C4A8594AD73}" destId="{45BA3C3F-B82D-4695-88C0-D9622FE4EECC}" srcOrd="0" destOrd="0" presId="urn:microsoft.com/office/officeart/2005/8/layout/hProcess9"/>
    <dgm:cxn modelId="{95044F06-CFF6-4BE1-A905-17AE33DF08C6}" srcId="{AB109B55-82E7-4ED7-9817-901E60C67E18}" destId="{F5E214C1-ED0C-49AC-8D1D-0584E379DA7D}" srcOrd="2" destOrd="0" parTransId="{0AB69C21-642A-4D02-9D98-C363EB7737AA}" sibTransId="{B64570CB-5191-47E1-B802-4E4ADF0872C4}"/>
    <dgm:cxn modelId="{19B0D38C-E578-421C-B5C0-96AB5159FC24}" srcId="{AB109B55-82E7-4ED7-9817-901E60C67E18}" destId="{35F90C68-BD20-4E0D-B6DC-4C4A8594AD73}" srcOrd="5" destOrd="0" parTransId="{AF441155-5080-46E5-A02C-A145FC9A4237}" sibTransId="{5F836CBB-9F1A-402B-9BE0-3DA31C41404E}"/>
    <dgm:cxn modelId="{D8799D11-0B23-49A4-8215-F7A9AE83811C}" srcId="{AB109B55-82E7-4ED7-9817-901E60C67E18}" destId="{28970185-1ECA-46E2-B620-CE45C7F1A681}" srcOrd="1" destOrd="0" parTransId="{DE755044-0CE6-40E0-AC12-44D4A94502CA}" sibTransId="{A3E1BFA6-D203-4B93-AA46-3A063E04D101}"/>
    <dgm:cxn modelId="{684B686E-03DC-4C74-A3E9-CF7408E533B5}" type="presOf" srcId="{AB109B55-82E7-4ED7-9817-901E60C67E18}" destId="{880EAC37-0B5D-4C1F-A40D-85D87E7C2BC8}" srcOrd="0" destOrd="0" presId="urn:microsoft.com/office/officeart/2005/8/layout/hProcess9"/>
    <dgm:cxn modelId="{55EA884A-5776-4DB6-9FFE-313DEE8DE0AA}" srcId="{AB109B55-82E7-4ED7-9817-901E60C67E18}" destId="{9B0D6CD3-DC50-41F4-BBCA-7870AE89C910}" srcOrd="3" destOrd="0" parTransId="{56E92CDB-4722-4C63-A30C-0D823199DE24}" sibTransId="{9DC61FA5-D40D-4EE7-AAEA-E6DEF2419606}"/>
    <dgm:cxn modelId="{D79B5D3A-4512-46D1-B2EF-87E64A504EAD}" type="presOf" srcId="{28970185-1ECA-46E2-B620-CE45C7F1A681}" destId="{1A24F0A8-8A91-4035-9C48-173295BBC4EF}" srcOrd="0" destOrd="0" presId="urn:microsoft.com/office/officeart/2005/8/layout/hProcess9"/>
    <dgm:cxn modelId="{ABEAEA42-55BE-4F56-888B-CC6341BEB08D}" srcId="{AB109B55-82E7-4ED7-9817-901E60C67E18}" destId="{A49C24FC-E859-4E96-8DC2-76420AB04F14}" srcOrd="0" destOrd="0" parTransId="{A438B719-23B0-432A-AE2D-4DEBFFA3B87E}" sibTransId="{427305A8-D6D7-4B3D-8917-2606EE89A6A5}"/>
    <dgm:cxn modelId="{76B1F293-E3FA-4AE0-B72D-E676E71A5A04}" type="presOf" srcId="{F5E214C1-ED0C-49AC-8D1D-0584E379DA7D}" destId="{1C4D861F-37D1-44A1-9F36-72F1CDB130D0}" srcOrd="0" destOrd="0" presId="urn:microsoft.com/office/officeart/2005/8/layout/hProcess9"/>
    <dgm:cxn modelId="{6586AAA8-FE02-4BC0-8793-CF07593A494F}" srcId="{AB109B55-82E7-4ED7-9817-901E60C67E18}" destId="{898B527E-EB4A-43B5-82C6-EC87CFC63687}" srcOrd="4" destOrd="0" parTransId="{29F84376-42A0-41B3-A9E0-77A5723D0B52}" sibTransId="{32B16FD4-D87B-4892-9EB7-A3430739CF15}"/>
    <dgm:cxn modelId="{F33AA58F-57CA-40E1-89ED-AEB78331296A}" type="presOf" srcId="{A49C24FC-E859-4E96-8DC2-76420AB04F14}" destId="{CBF0CA2C-91A3-47E6-A646-FF5EC8A5F9A4}" srcOrd="0" destOrd="0" presId="urn:microsoft.com/office/officeart/2005/8/layout/hProcess9"/>
    <dgm:cxn modelId="{71EFE53C-E185-45E2-B883-89873F47D5A7}" type="presOf" srcId="{898B527E-EB4A-43B5-82C6-EC87CFC63687}" destId="{3C84B64D-DC94-4698-AAB8-A71032ABB326}" srcOrd="0" destOrd="0" presId="urn:microsoft.com/office/officeart/2005/8/layout/hProcess9"/>
    <dgm:cxn modelId="{91A4307E-A40B-466A-A26D-7846030C23B7}" type="presOf" srcId="{9B0D6CD3-DC50-41F4-BBCA-7870AE89C910}" destId="{E0E74F92-9C2B-4127-ABC3-BCA707459D3C}" srcOrd="0" destOrd="0" presId="urn:microsoft.com/office/officeart/2005/8/layout/hProcess9"/>
    <dgm:cxn modelId="{1F0C8D60-9E1A-4658-8010-FAE805E31932}" type="presParOf" srcId="{880EAC37-0B5D-4C1F-A40D-85D87E7C2BC8}" destId="{D0493F55-565A-423F-975D-BCECBC52C7F6}" srcOrd="0" destOrd="0" presId="urn:microsoft.com/office/officeart/2005/8/layout/hProcess9"/>
    <dgm:cxn modelId="{7B8CD5D5-6A83-4B91-AB21-CD1EEE5BEA4C}" type="presParOf" srcId="{880EAC37-0B5D-4C1F-A40D-85D87E7C2BC8}" destId="{E7F5D2D0-F009-442C-9CDD-E82946398E54}" srcOrd="1" destOrd="0" presId="urn:microsoft.com/office/officeart/2005/8/layout/hProcess9"/>
    <dgm:cxn modelId="{3750156B-CB2D-4918-A510-5A6BE8DE526A}" type="presParOf" srcId="{E7F5D2D0-F009-442C-9CDD-E82946398E54}" destId="{CBF0CA2C-91A3-47E6-A646-FF5EC8A5F9A4}" srcOrd="0" destOrd="0" presId="urn:microsoft.com/office/officeart/2005/8/layout/hProcess9"/>
    <dgm:cxn modelId="{5DE968A1-860F-4B33-B4CB-75C6904FF6F3}" type="presParOf" srcId="{E7F5D2D0-F009-442C-9CDD-E82946398E54}" destId="{DDF35171-7C32-4804-A736-960355779461}" srcOrd="1" destOrd="0" presId="urn:microsoft.com/office/officeart/2005/8/layout/hProcess9"/>
    <dgm:cxn modelId="{EE0C9530-1D67-4B7A-A69F-30EF452DFED6}" type="presParOf" srcId="{E7F5D2D0-F009-442C-9CDD-E82946398E54}" destId="{1A24F0A8-8A91-4035-9C48-173295BBC4EF}" srcOrd="2" destOrd="0" presId="urn:microsoft.com/office/officeart/2005/8/layout/hProcess9"/>
    <dgm:cxn modelId="{DEA7075E-1EEB-4821-824A-4C30DDD53379}" type="presParOf" srcId="{E7F5D2D0-F009-442C-9CDD-E82946398E54}" destId="{02D91324-53A6-4364-86C1-79BD0AEFBF95}" srcOrd="3" destOrd="0" presId="urn:microsoft.com/office/officeart/2005/8/layout/hProcess9"/>
    <dgm:cxn modelId="{940D3635-A911-40E7-A857-B4CAD883A0B6}" type="presParOf" srcId="{E7F5D2D0-F009-442C-9CDD-E82946398E54}" destId="{1C4D861F-37D1-44A1-9F36-72F1CDB130D0}" srcOrd="4" destOrd="0" presId="urn:microsoft.com/office/officeart/2005/8/layout/hProcess9"/>
    <dgm:cxn modelId="{CDA3ED37-0CCB-4159-92CA-334881295EFB}" type="presParOf" srcId="{E7F5D2D0-F009-442C-9CDD-E82946398E54}" destId="{9D58B0AB-DCA9-48B0-9B9C-315EC2F1BBC5}" srcOrd="5" destOrd="0" presId="urn:microsoft.com/office/officeart/2005/8/layout/hProcess9"/>
    <dgm:cxn modelId="{34AB750F-187F-475E-B524-184101ED239B}" type="presParOf" srcId="{E7F5D2D0-F009-442C-9CDD-E82946398E54}" destId="{E0E74F92-9C2B-4127-ABC3-BCA707459D3C}" srcOrd="6" destOrd="0" presId="urn:microsoft.com/office/officeart/2005/8/layout/hProcess9"/>
    <dgm:cxn modelId="{1598E82A-FDA5-4B8C-877D-406B64459619}" type="presParOf" srcId="{E7F5D2D0-F009-442C-9CDD-E82946398E54}" destId="{BECB218E-3B30-414F-BBF1-E39A59B80064}" srcOrd="7" destOrd="0" presId="urn:microsoft.com/office/officeart/2005/8/layout/hProcess9"/>
    <dgm:cxn modelId="{2CEADB02-07D6-4735-8D44-2EB45870447D}" type="presParOf" srcId="{E7F5D2D0-F009-442C-9CDD-E82946398E54}" destId="{3C84B64D-DC94-4698-AAB8-A71032ABB326}" srcOrd="8" destOrd="0" presId="urn:microsoft.com/office/officeart/2005/8/layout/hProcess9"/>
    <dgm:cxn modelId="{5A7E1652-4A32-46B1-B968-C938D6961617}" type="presParOf" srcId="{E7F5D2D0-F009-442C-9CDD-E82946398E54}" destId="{46D13C95-2CF6-4150-A397-AF545C3E4594}" srcOrd="9" destOrd="0" presId="urn:microsoft.com/office/officeart/2005/8/layout/hProcess9"/>
    <dgm:cxn modelId="{3285FFE0-8486-4170-B574-17CC6F1589B2}" type="presParOf" srcId="{E7F5D2D0-F009-442C-9CDD-E82946398E54}" destId="{45BA3C3F-B82D-4695-88C0-D9622FE4EECC}" srcOrd="1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493F55-565A-423F-975D-BCECBC52C7F6}">
      <dsp:nvSpPr>
        <dsp:cNvPr id="0" name=""/>
        <dsp:cNvSpPr/>
      </dsp:nvSpPr>
      <dsp:spPr>
        <a:xfrm>
          <a:off x="452199" y="0"/>
          <a:ext cx="5124926" cy="3200400"/>
        </a:xfrm>
        <a:prstGeom prst="rightArrow">
          <a:avLst/>
        </a:prstGeom>
        <a:solidFill>
          <a:schemeClr val="accent2">
            <a:tint val="55000"/>
            <a:hueOff val="0"/>
            <a:satOff val="0"/>
            <a:lumOff val="0"/>
            <a:alphaOff val="0"/>
          </a:schemeClr>
        </a:solidFill>
        <a:ln>
          <a:noFill/>
        </a:ln>
        <a:effectLst>
          <a:outerShdw blurRad="45000" dist="25000" dir="5400000" rotWithShape="0">
            <a:srgbClr val="000000">
              <a:alpha val="38000"/>
            </a:srgbClr>
          </a:outerShdw>
        </a:effectLst>
      </dsp:spPr>
      <dsp:style>
        <a:lnRef idx="0">
          <a:scrgbClr r="0" g="0" b="0"/>
        </a:lnRef>
        <a:fillRef idx="1">
          <a:scrgbClr r="0" g="0" b="0"/>
        </a:fillRef>
        <a:effectRef idx="1">
          <a:scrgbClr r="0" g="0" b="0"/>
        </a:effectRef>
        <a:fontRef idx="minor"/>
      </dsp:style>
    </dsp:sp>
    <dsp:sp modelId="{CBF0CA2C-91A3-47E6-A646-FF5EC8A5F9A4}">
      <dsp:nvSpPr>
        <dsp:cNvPr id="0" name=""/>
        <dsp:cNvSpPr/>
      </dsp:nvSpPr>
      <dsp:spPr>
        <a:xfrm>
          <a:off x="1656" y="960120"/>
          <a:ext cx="964162" cy="1280160"/>
        </a:xfrm>
        <a:prstGeom prst="roundRect">
          <a:avLst/>
        </a:prstGeom>
        <a:gradFill rotWithShape="0">
          <a:gsLst>
            <a:gs pos="0">
              <a:schemeClr val="accent2">
                <a:shade val="50000"/>
                <a:hueOff val="0"/>
                <a:satOff val="0"/>
                <a:lumOff val="0"/>
                <a:alphaOff val="0"/>
                <a:tint val="58000"/>
                <a:satMod val="300000"/>
              </a:schemeClr>
            </a:gs>
            <a:gs pos="100000">
              <a:schemeClr val="accent2">
                <a:shade val="50000"/>
                <a:hueOff val="0"/>
                <a:satOff val="0"/>
                <a:lumOff val="0"/>
                <a:alphaOff val="0"/>
                <a:tint val="68000"/>
                <a:satMod val="300000"/>
              </a:schemeClr>
            </a:gs>
          </a:gsLst>
          <a:path path="rect">
            <a:fillToRect l="50000" t="50000" r="50000" b="50000"/>
          </a:path>
        </a:gradFill>
        <a:ln>
          <a:noFill/>
        </a:ln>
        <a:effectLst>
          <a:outerShdw blurRad="45000" dist="25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l-GR" sz="900" kern="1200"/>
            <a:t>Σύσταση ‘φορέα’ ή επιτροπής σχεδιασμού του οικοτουρισμού</a:t>
          </a:r>
          <a:endParaRPr lang="en-GB" sz="900" kern="1200"/>
        </a:p>
      </dsp:txBody>
      <dsp:txXfrm>
        <a:off x="48723" y="1007187"/>
        <a:ext cx="870028" cy="1186026"/>
      </dsp:txXfrm>
    </dsp:sp>
    <dsp:sp modelId="{1A24F0A8-8A91-4035-9C48-173295BBC4EF}">
      <dsp:nvSpPr>
        <dsp:cNvPr id="0" name=""/>
        <dsp:cNvSpPr/>
      </dsp:nvSpPr>
      <dsp:spPr>
        <a:xfrm>
          <a:off x="1014026" y="960120"/>
          <a:ext cx="964162" cy="1280160"/>
        </a:xfrm>
        <a:prstGeom prst="roundRect">
          <a:avLst/>
        </a:prstGeom>
        <a:gradFill rotWithShape="0">
          <a:gsLst>
            <a:gs pos="0">
              <a:schemeClr val="accent2">
                <a:shade val="50000"/>
                <a:hueOff val="28220"/>
                <a:satOff val="-1850"/>
                <a:lumOff val="16441"/>
                <a:alphaOff val="0"/>
                <a:tint val="58000"/>
                <a:satMod val="300000"/>
              </a:schemeClr>
            </a:gs>
            <a:gs pos="100000">
              <a:schemeClr val="accent2">
                <a:shade val="50000"/>
                <a:hueOff val="28220"/>
                <a:satOff val="-1850"/>
                <a:lumOff val="16441"/>
                <a:alphaOff val="0"/>
                <a:tint val="68000"/>
                <a:satMod val="300000"/>
              </a:schemeClr>
            </a:gs>
          </a:gsLst>
          <a:path path="rect">
            <a:fillToRect l="50000" t="50000" r="50000" b="50000"/>
          </a:path>
        </a:gradFill>
        <a:ln>
          <a:noFill/>
        </a:ln>
        <a:effectLst>
          <a:outerShdw blurRad="45000" dist="25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l-GR" sz="900" kern="1200"/>
            <a:t>Διάγνωση</a:t>
          </a:r>
          <a:endParaRPr lang="en-GB" sz="900" kern="1200"/>
        </a:p>
      </dsp:txBody>
      <dsp:txXfrm>
        <a:off x="1061093" y="1007187"/>
        <a:ext cx="870028" cy="1186026"/>
      </dsp:txXfrm>
    </dsp:sp>
    <dsp:sp modelId="{1C4D861F-37D1-44A1-9F36-72F1CDB130D0}">
      <dsp:nvSpPr>
        <dsp:cNvPr id="0" name=""/>
        <dsp:cNvSpPr/>
      </dsp:nvSpPr>
      <dsp:spPr>
        <a:xfrm>
          <a:off x="2026396" y="960120"/>
          <a:ext cx="964162" cy="1280160"/>
        </a:xfrm>
        <a:prstGeom prst="roundRect">
          <a:avLst/>
        </a:prstGeom>
        <a:gradFill rotWithShape="0">
          <a:gsLst>
            <a:gs pos="0">
              <a:schemeClr val="accent2">
                <a:shade val="50000"/>
                <a:hueOff val="56441"/>
                <a:satOff val="-3699"/>
                <a:lumOff val="32883"/>
                <a:alphaOff val="0"/>
                <a:tint val="58000"/>
                <a:satMod val="300000"/>
              </a:schemeClr>
            </a:gs>
            <a:gs pos="100000">
              <a:schemeClr val="accent2">
                <a:shade val="50000"/>
                <a:hueOff val="56441"/>
                <a:satOff val="-3699"/>
                <a:lumOff val="32883"/>
                <a:alphaOff val="0"/>
                <a:tint val="68000"/>
                <a:satMod val="300000"/>
              </a:schemeClr>
            </a:gs>
          </a:gsLst>
          <a:path path="rect">
            <a:fillToRect l="50000" t="50000" r="50000" b="50000"/>
          </a:path>
        </a:gradFill>
        <a:ln>
          <a:noFill/>
        </a:ln>
        <a:effectLst>
          <a:outerShdw blurRad="45000" dist="25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l-GR" sz="900" kern="1200"/>
            <a:t>Σχεδιασμός στρατηγικής</a:t>
          </a:r>
          <a:endParaRPr lang="en-GB" sz="900" kern="1200"/>
        </a:p>
      </dsp:txBody>
      <dsp:txXfrm>
        <a:off x="2073463" y="1007187"/>
        <a:ext cx="870028" cy="1186026"/>
      </dsp:txXfrm>
    </dsp:sp>
    <dsp:sp modelId="{E0E74F92-9C2B-4127-ABC3-BCA707459D3C}">
      <dsp:nvSpPr>
        <dsp:cNvPr id="0" name=""/>
        <dsp:cNvSpPr/>
      </dsp:nvSpPr>
      <dsp:spPr>
        <a:xfrm>
          <a:off x="3038766" y="960120"/>
          <a:ext cx="964162" cy="1280160"/>
        </a:xfrm>
        <a:prstGeom prst="roundRect">
          <a:avLst/>
        </a:prstGeom>
        <a:gradFill rotWithShape="0">
          <a:gsLst>
            <a:gs pos="0">
              <a:schemeClr val="accent2">
                <a:shade val="50000"/>
                <a:hueOff val="84661"/>
                <a:satOff val="-5549"/>
                <a:lumOff val="49324"/>
                <a:alphaOff val="0"/>
                <a:tint val="58000"/>
                <a:satMod val="300000"/>
              </a:schemeClr>
            </a:gs>
            <a:gs pos="100000">
              <a:schemeClr val="accent2">
                <a:shade val="50000"/>
                <a:hueOff val="84661"/>
                <a:satOff val="-5549"/>
                <a:lumOff val="49324"/>
                <a:alphaOff val="0"/>
                <a:tint val="68000"/>
                <a:satMod val="300000"/>
              </a:schemeClr>
            </a:gs>
          </a:gsLst>
          <a:path path="rect">
            <a:fillToRect l="50000" t="50000" r="50000" b="50000"/>
          </a:path>
        </a:gradFill>
        <a:ln>
          <a:noFill/>
        </a:ln>
        <a:effectLst>
          <a:outerShdw blurRad="45000" dist="25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l-GR" sz="900" kern="1200"/>
            <a:t>Υλοποίηση</a:t>
          </a:r>
          <a:endParaRPr lang="en-GB" sz="900" kern="1200"/>
        </a:p>
      </dsp:txBody>
      <dsp:txXfrm>
        <a:off x="3085833" y="1007187"/>
        <a:ext cx="870028" cy="1186026"/>
      </dsp:txXfrm>
    </dsp:sp>
    <dsp:sp modelId="{3C84B64D-DC94-4698-AAB8-A71032ABB326}">
      <dsp:nvSpPr>
        <dsp:cNvPr id="0" name=""/>
        <dsp:cNvSpPr/>
      </dsp:nvSpPr>
      <dsp:spPr>
        <a:xfrm>
          <a:off x="4051136" y="960120"/>
          <a:ext cx="964162" cy="1280160"/>
        </a:xfrm>
        <a:prstGeom prst="roundRect">
          <a:avLst/>
        </a:prstGeom>
        <a:gradFill rotWithShape="0">
          <a:gsLst>
            <a:gs pos="0">
              <a:schemeClr val="accent2">
                <a:shade val="50000"/>
                <a:hueOff val="56441"/>
                <a:satOff val="-3699"/>
                <a:lumOff val="32883"/>
                <a:alphaOff val="0"/>
                <a:tint val="58000"/>
                <a:satMod val="300000"/>
              </a:schemeClr>
            </a:gs>
            <a:gs pos="100000">
              <a:schemeClr val="accent2">
                <a:shade val="50000"/>
                <a:hueOff val="56441"/>
                <a:satOff val="-3699"/>
                <a:lumOff val="32883"/>
                <a:alphaOff val="0"/>
                <a:tint val="68000"/>
                <a:satMod val="300000"/>
              </a:schemeClr>
            </a:gs>
          </a:gsLst>
          <a:path path="rect">
            <a:fillToRect l="50000" t="50000" r="50000" b="50000"/>
          </a:path>
        </a:gradFill>
        <a:ln>
          <a:noFill/>
        </a:ln>
        <a:effectLst>
          <a:outerShdw blurRad="45000" dist="25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l-GR" sz="900" kern="1200"/>
            <a:t>Προβολή</a:t>
          </a:r>
          <a:endParaRPr lang="en-GB" sz="900" kern="1200"/>
        </a:p>
      </dsp:txBody>
      <dsp:txXfrm>
        <a:off x="4098203" y="1007187"/>
        <a:ext cx="870028" cy="1186026"/>
      </dsp:txXfrm>
    </dsp:sp>
    <dsp:sp modelId="{45BA3C3F-B82D-4695-88C0-D9622FE4EECC}">
      <dsp:nvSpPr>
        <dsp:cNvPr id="0" name=""/>
        <dsp:cNvSpPr/>
      </dsp:nvSpPr>
      <dsp:spPr>
        <a:xfrm>
          <a:off x="5063506" y="960120"/>
          <a:ext cx="964162" cy="1280160"/>
        </a:xfrm>
        <a:prstGeom prst="roundRect">
          <a:avLst/>
        </a:prstGeom>
        <a:gradFill rotWithShape="0">
          <a:gsLst>
            <a:gs pos="0">
              <a:schemeClr val="accent2">
                <a:shade val="50000"/>
                <a:hueOff val="28220"/>
                <a:satOff val="-1850"/>
                <a:lumOff val="16441"/>
                <a:alphaOff val="0"/>
                <a:tint val="58000"/>
                <a:satMod val="300000"/>
              </a:schemeClr>
            </a:gs>
            <a:gs pos="100000">
              <a:schemeClr val="accent2">
                <a:shade val="50000"/>
                <a:hueOff val="28220"/>
                <a:satOff val="-1850"/>
                <a:lumOff val="16441"/>
                <a:alphaOff val="0"/>
                <a:tint val="68000"/>
                <a:satMod val="300000"/>
              </a:schemeClr>
            </a:gs>
          </a:gsLst>
          <a:path path="rect">
            <a:fillToRect l="50000" t="50000" r="50000" b="50000"/>
          </a:path>
        </a:gradFill>
        <a:ln>
          <a:noFill/>
        </a:ln>
        <a:effectLst>
          <a:outerShdw blurRad="45000" dist="25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l-GR" sz="900" b="0" kern="1200"/>
            <a:t>Συνεχής παρακολούθηση και αξιολόγηση </a:t>
          </a:r>
          <a:endParaRPr lang="en-GB" sz="900" b="0" kern="1200"/>
        </a:p>
      </dsp:txBody>
      <dsp:txXfrm>
        <a:off x="5110573" y="1007187"/>
        <a:ext cx="870028" cy="1186026"/>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3CEAAF3-9831-450B-8D59-2C09DB96C8FC}" type="datetimeFigureOut">
              <a:rPr lang="en-US"/>
              <a:pPr/>
              <a:t>5/23/2019</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6834459-7356-44BF-850D-8B30C4FB3B6B}" type="slidenum">
              <a:rPr/>
              <a:pPr/>
              <a:t>‹#›</a:t>
            </a:fld>
            <a:endParaRPr/>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50CD79-FC16-4410-AB61-17F26E6D3BC8}" type="datetimeFigureOut">
              <a:rPr lang="en-US"/>
              <a:pPr/>
              <a:t>5/23/2019</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3C37BE-C303-496D-B5CD-85F2937540FC}" type="slidenum">
              <a:rPr/>
              <a:pPr/>
              <a:t>‹#›</a:t>
            </a:fld>
            <a:endParaRPr/>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1" i="1" dirty="0">
                <a:latin typeface="Arial" pitchFamily="34" charset="0"/>
                <a:cs typeface="Arial" pitchFamily="34" charset="0"/>
              </a:rPr>
              <a:t>NOTE:</a:t>
            </a:r>
          </a:p>
          <a:p>
            <a:r>
              <a:rPr lang="en-US" i="1" dirty="0">
                <a:latin typeface="Arial" pitchFamily="34" charset="0"/>
                <a:cs typeface="Arial" pitchFamily="34" charset="0"/>
              </a:rPr>
              <a:t>To change the  image on this slide, select the picture and delete it. Then click the Pictures icon in the placeholder to insert your own image.</a:t>
            </a:r>
          </a:p>
        </p:txBody>
      </p:sp>
      <p:sp>
        <p:nvSpPr>
          <p:cNvPr id="4" name="Slide Number Placeholder 3"/>
          <p:cNvSpPr>
            <a:spLocks noGrp="1"/>
          </p:cNvSpPr>
          <p:nvPr>
            <p:ph type="sldNum" sz="quarter" idx="10"/>
          </p:nvPr>
        </p:nvSpPr>
        <p:spPr/>
        <p:txBody>
          <a:bodyPr/>
          <a:lstStyle/>
          <a:p>
            <a:fld id="{0A3C37BE-C303-496D-B5CD-85F2937540FC}" type="slidenum">
              <a:rPr lang="en-US" smtClean="0"/>
              <a:pPr/>
              <a:t>1</a:t>
            </a:fld>
            <a:endParaRPr lang="en-US"/>
          </a:p>
        </p:txBody>
      </p:sp>
    </p:spTree>
    <p:extLst>
      <p:ext uri="{BB962C8B-B14F-4D97-AF65-F5344CB8AC3E}">
        <p14:creationId xmlns:p14="http://schemas.microsoft.com/office/powerpoint/2010/main" val="32285824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1" i="1" dirty="0">
                <a:latin typeface="Arial" pitchFamily="34" charset="0"/>
                <a:cs typeface="Arial" pitchFamily="34" charset="0"/>
              </a:rPr>
              <a:t>NOTE:</a:t>
            </a:r>
          </a:p>
          <a:p>
            <a:r>
              <a:rPr lang="en-US" i="1" dirty="0">
                <a:latin typeface="Arial" pitchFamily="34" charset="0"/>
                <a:cs typeface="Arial" pitchFamily="34" charset="0"/>
              </a:rPr>
              <a:t>To change the  image on this slide, select the picture and delete it. Then click the Pictures icon in the placeholder to insert your own image.</a:t>
            </a:r>
          </a:p>
        </p:txBody>
      </p:sp>
      <p:sp>
        <p:nvSpPr>
          <p:cNvPr id="4" name="Slide Number Placeholder 3"/>
          <p:cNvSpPr>
            <a:spLocks noGrp="1"/>
          </p:cNvSpPr>
          <p:nvPr>
            <p:ph type="sldNum" sz="quarter" idx="10"/>
          </p:nvPr>
        </p:nvSpPr>
        <p:spPr/>
        <p:txBody>
          <a:bodyPr/>
          <a:lstStyle/>
          <a:p>
            <a:fld id="{0A3C37BE-C303-496D-B5CD-85F2937540FC}" type="slidenum">
              <a:rPr lang="en-US" smtClean="0"/>
              <a:pPr/>
              <a:t>13</a:t>
            </a:fld>
            <a:endParaRPr lang="en-US"/>
          </a:p>
        </p:txBody>
      </p:sp>
    </p:spTree>
    <p:extLst>
      <p:ext uri="{BB962C8B-B14F-4D97-AF65-F5344CB8AC3E}">
        <p14:creationId xmlns:p14="http://schemas.microsoft.com/office/powerpoint/2010/main" val="3668474437"/>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1"/>
          </a:p>
        </p:txBody>
      </p:sp>
      <p:pic>
        <p:nvPicPr>
          <p:cNvPr id="11" name="Picture 10"/>
          <p:cNvPicPr>
            <a:picLocks noChangeAspect="1"/>
          </p:cNvPicPr>
          <p:nvPr/>
        </p:nvPicPr>
        <p:blipFill rotWithShape="1">
          <a:blip r:embed="rId2" cstate="screen">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a:ext>
            </a:extLst>
          </a:blip>
          <a:srcRect/>
          <a:stretch/>
        </p:blipFill>
        <p:spPr>
          <a:xfrm>
            <a:off x="1324444" y="0"/>
            <a:ext cx="1747524" cy="2292094"/>
          </a:xfrm>
          <a:prstGeom prst="rect">
            <a:avLst/>
          </a:prstGeom>
        </p:spPr>
      </p:pic>
      <p:sp>
        <p:nvSpPr>
          <p:cNvPr id="2" name="Title 1"/>
          <p:cNvSpPr>
            <a:spLocks noGrp="1"/>
          </p:cNvSpPr>
          <p:nvPr>
            <p:ph type="ctrTitle"/>
          </p:nvPr>
        </p:nvSpPr>
        <p:spPr>
          <a:xfrm>
            <a:off x="1104900" y="2292095"/>
            <a:ext cx="10096500" cy="2219691"/>
          </a:xfrm>
        </p:spPr>
        <p:txBody>
          <a:bodyPr anchor="ctr">
            <a:normAutofit/>
          </a:bodyPr>
          <a:lstStyle>
            <a:lvl1pPr algn="l">
              <a:defRPr sz="4400" cap="all" baseline="0"/>
            </a:lvl1pPr>
          </a:lstStyle>
          <a:p>
            <a:r>
              <a:rPr lang="en-US"/>
              <a:t>Click to edit Master title style</a:t>
            </a:r>
            <a:endParaRPr/>
          </a:p>
        </p:txBody>
      </p:sp>
      <p:sp>
        <p:nvSpPr>
          <p:cNvPr id="3" name="Subtitle 2"/>
          <p:cNvSpPr>
            <a:spLocks noGrp="1"/>
          </p:cNvSpPr>
          <p:nvPr>
            <p:ph type="subTitle" idx="1"/>
          </p:nvPr>
        </p:nvSpPr>
        <p:spPr>
          <a:xfrm>
            <a:off x="1104898" y="4511784"/>
            <a:ext cx="10096501" cy="955565"/>
          </a:xfrm>
        </p:spPr>
        <p:txBody>
          <a:bodyPr>
            <a:normAutofit/>
          </a:bodyPr>
          <a:lstStyle>
            <a:lvl1pPr marL="0" indent="0" algn="l">
              <a:spcBef>
                <a:spcPts val="0"/>
              </a:spcBef>
              <a:buNone/>
              <a:defRPr sz="1801"/>
            </a:lvl1pPr>
            <a:lvl2pPr marL="457206" indent="0" algn="ctr">
              <a:buNone/>
              <a:defRPr sz="2000"/>
            </a:lvl2pPr>
            <a:lvl3pPr marL="914411" indent="0" algn="ctr">
              <a:buNone/>
              <a:defRPr sz="1801"/>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US"/>
              <a:t>Click to edit Master subtitle style</a:t>
            </a:r>
            <a:endParaRPr/>
          </a:p>
        </p:txBody>
      </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1"/>
          </a:p>
        </p:txBody>
      </p:sp>
      <p:sp>
        <p:nvSpPr>
          <p:cNvPr id="4" name="Date Placeholder 3"/>
          <p:cNvSpPr>
            <a:spLocks noGrp="1"/>
          </p:cNvSpPr>
          <p:nvPr>
            <p:ph type="dt" sz="half" idx="10"/>
          </p:nvPr>
        </p:nvSpPr>
        <p:spPr/>
        <p:txBody>
          <a:bodyPr/>
          <a:lstStyle>
            <a:lvl1pPr>
              <a:defRPr baseline="0">
                <a:solidFill>
                  <a:schemeClr val="tx1">
                    <a:lumMod val="20000"/>
                    <a:lumOff val="80000"/>
                  </a:schemeClr>
                </a:solidFill>
              </a:defRPr>
            </a:lvl1pPr>
          </a:lstStyle>
          <a:p>
            <a:fld id="{402B9795-92DC-40DC-A1CA-9A4B349D7824}" type="datetimeFigureOut">
              <a:rPr lang="en-US" smtClean="0"/>
              <a:pPr/>
              <a:t>5/23/2019</a:t>
            </a:fld>
            <a:endParaRPr lang="en-US" dirty="0"/>
          </a:p>
        </p:txBody>
      </p:sp>
      <p:sp>
        <p:nvSpPr>
          <p:cNvPr id="5" name="Footer Placeholder 4"/>
          <p:cNvSpPr>
            <a:spLocks noGrp="1"/>
          </p:cNvSpPr>
          <p:nvPr>
            <p:ph type="ftr" sz="quarter" idx="11"/>
          </p:nvPr>
        </p:nvSpPr>
        <p:spPr/>
        <p:txBody>
          <a:bodyPr/>
          <a:lstStyle>
            <a:lvl1pPr>
              <a:defRPr baseline="0">
                <a:solidFill>
                  <a:schemeClr val="tx1">
                    <a:lumMod val="20000"/>
                    <a:lumOff val="80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baseline="0">
                <a:solidFill>
                  <a:schemeClr val="tx1">
                    <a:lumMod val="20000"/>
                    <a:lumOff val="80000"/>
                  </a:schemeClr>
                </a:solidFill>
              </a:defRPr>
            </a:lvl1pPr>
          </a:lstStyle>
          <a:p>
            <a:fld id="{0FF54DE5-C571-48E8-A5BC-B369434E2F44}" type="slidenum">
              <a:rPr lang="en-US" smtClean="0"/>
              <a:pPr/>
              <a:t>‹#›</a:t>
            </a:fld>
            <a:endParaRPr lang="en-US"/>
          </a:p>
        </p:txBody>
      </p:sp>
    </p:spTree>
    <p:extLst>
      <p:ext uri="{BB962C8B-B14F-4D97-AF65-F5344CB8AC3E}">
        <p14:creationId xmlns:p14="http://schemas.microsoft.com/office/powerpoint/2010/main" val="1659756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a:t>Click to edit Master title style</a:t>
            </a:r>
            <a:endParaRPr/>
          </a:p>
        </p:txBody>
      </p:sp>
      <p:sp>
        <p:nvSpPr>
          <p:cNvPr id="4" name="Text Placeholder 3"/>
          <p:cNvSpPr>
            <a:spLocks noGrp="1"/>
          </p:cNvSpPr>
          <p:nvPr>
            <p:ph type="body" sz="half" idx="2"/>
          </p:nvPr>
        </p:nvSpPr>
        <p:spPr>
          <a:xfrm>
            <a:off x="1104899" y="1600200"/>
            <a:ext cx="3396996" cy="4572000"/>
          </a:xfrm>
        </p:spPr>
        <p:txBody>
          <a:bodyPr>
            <a:normAutofit/>
          </a:bodyPr>
          <a:lstStyle>
            <a:lvl1pPr marL="0" indent="0">
              <a:spcBef>
                <a:spcPts val="1200"/>
              </a:spcBef>
              <a:buNone/>
              <a:defRPr sz="1801"/>
            </a:lvl1pPr>
            <a:lvl2pPr marL="457206" indent="0">
              <a:buNone/>
              <a:defRPr sz="1401"/>
            </a:lvl2pPr>
            <a:lvl3pPr marL="914411" indent="0">
              <a:buNone/>
              <a:defRPr sz="1200"/>
            </a:lvl3pPr>
            <a:lvl4pPr marL="1371617" indent="0">
              <a:buNone/>
              <a:defRPr sz="1001"/>
            </a:lvl4pPr>
            <a:lvl5pPr marL="1828823" indent="0">
              <a:buNone/>
              <a:defRPr sz="1001"/>
            </a:lvl5pPr>
            <a:lvl6pPr marL="2286029" indent="0">
              <a:buNone/>
              <a:defRPr sz="1001"/>
            </a:lvl6pPr>
            <a:lvl7pPr marL="2743234" indent="0">
              <a:buNone/>
              <a:defRPr sz="1001"/>
            </a:lvl7pPr>
            <a:lvl8pPr marL="3200440" indent="0">
              <a:buNone/>
              <a:defRPr sz="1001"/>
            </a:lvl8pPr>
            <a:lvl9pPr marL="3657646" indent="0">
              <a:buNone/>
              <a:defRPr sz="1001"/>
            </a:lvl9pPr>
          </a:lstStyle>
          <a:p>
            <a:pPr lvl="0"/>
            <a:r>
              <a:rPr lang="en-US"/>
              <a:t>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4654670" y="1600200"/>
            <a:ext cx="6430912" cy="4572001"/>
          </a:xfrm>
        </p:spPr>
        <p:txBody>
          <a:bodyPr tIns="1188720">
            <a:normAutofit/>
          </a:bodyPr>
          <a:lstStyle>
            <a:lvl1pPr marL="0" indent="0" algn="ctr">
              <a:buNone/>
              <a:defRPr sz="2000"/>
            </a:lvl1pPr>
            <a:lvl2pPr marL="457206" indent="0">
              <a:buNone/>
              <a:defRPr sz="2800"/>
            </a:lvl2pPr>
            <a:lvl3pPr marL="914411" indent="0">
              <a:buNone/>
              <a:defRPr sz="2400"/>
            </a:lvl3pPr>
            <a:lvl4pPr marL="1371617" indent="0">
              <a:buNone/>
              <a:defRPr sz="2000"/>
            </a:lvl4pPr>
            <a:lvl5pPr marL="1828823" indent="0">
              <a:buNone/>
              <a:defRPr sz="2000"/>
            </a:lvl5pPr>
            <a:lvl6pPr marL="2286029" indent="0">
              <a:buNone/>
              <a:defRPr sz="2000"/>
            </a:lvl6pPr>
            <a:lvl7pPr marL="2743234" indent="0">
              <a:buNone/>
              <a:defRPr sz="2000"/>
            </a:lvl7pPr>
            <a:lvl8pPr marL="3200440" indent="0">
              <a:buNone/>
              <a:defRPr sz="2000"/>
            </a:lvl8pPr>
            <a:lvl9pPr marL="3657646" indent="0">
              <a:buNone/>
              <a:defRPr sz="2000"/>
            </a:lvl9pPr>
          </a:lstStyle>
          <a:p>
            <a:r>
              <a:rPr lang="en-US"/>
              <a:t>Click icon to add picture</a:t>
            </a:r>
            <a:endParaRPr/>
          </a:p>
        </p:txBody>
      </p:sp>
      <p:sp>
        <p:nvSpPr>
          <p:cNvPr id="5" name="Date Placeholder 4"/>
          <p:cNvSpPr>
            <a:spLocks noGrp="1"/>
          </p:cNvSpPr>
          <p:nvPr>
            <p:ph type="dt" sz="half" idx="10"/>
          </p:nvPr>
        </p:nvSpPr>
        <p:spPr/>
        <p:txBody>
          <a:bodyPr/>
          <a:lstStyle/>
          <a:p>
            <a:fld id="{402B9795-92DC-40DC-A1CA-9A4B349D7824}" type="datetimeFigureOut">
              <a:rPr lang="en-US"/>
              <a:pPr/>
              <a:t>5/23/2019</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pPr/>
              <a:t>‹#›</a:t>
            </a:fld>
            <a:endParaRPr/>
          </a:p>
        </p:txBody>
      </p:sp>
    </p:spTree>
    <p:extLst>
      <p:ext uri="{BB962C8B-B14F-4D97-AF65-F5344CB8AC3E}">
        <p14:creationId xmlns:p14="http://schemas.microsoft.com/office/powerpoint/2010/main" val="769637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pPr/>
              <a:t>5/23/2019</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pPr/>
              <a:t>‹#›</a:t>
            </a:fld>
            <a:endParaRPr/>
          </a:p>
        </p:txBody>
      </p:sp>
    </p:spTree>
    <p:extLst>
      <p:ext uri="{BB962C8B-B14F-4D97-AF65-F5344CB8AC3E}">
        <p14:creationId xmlns:p14="http://schemas.microsoft.com/office/powerpoint/2010/main" val="2012076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2601" y="365125"/>
            <a:ext cx="1714500" cy="5811838"/>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104900" y="365125"/>
            <a:ext cx="8098896"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pPr/>
              <a:t>5/23/2019</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pPr/>
              <a:t>‹#›</a:t>
            </a:fld>
            <a:endParaRPr/>
          </a:p>
        </p:txBody>
      </p:sp>
      <p:grpSp>
        <p:nvGrpSpPr>
          <p:cNvPr id="7" name="Group 6"/>
          <p:cNvGrpSpPr/>
          <p:nvPr/>
        </p:nvGrpSpPr>
        <p:grpSpPr>
          <a:xfrm rot="5400000">
            <a:off x="6514046" y="3228844"/>
            <a:ext cx="5632704" cy="84404"/>
            <a:chOff x="1073150" y="1219201"/>
            <a:chExt cx="10058400" cy="63125"/>
          </a:xfrm>
        </p:grpSpPr>
        <p:cxnSp>
          <p:nvCxnSpPr>
            <p:cNvPr id="8" name="Straight Connector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4592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pPr/>
              <a:t>5/23/2019</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pPr/>
              <a:t>‹#›</a:t>
            </a:fld>
            <a:endParaRPr/>
          </a:p>
        </p:txBody>
      </p:sp>
    </p:spTree>
    <p:extLst>
      <p:ext uri="{BB962C8B-B14F-4D97-AF65-F5344CB8AC3E}">
        <p14:creationId xmlns:p14="http://schemas.microsoft.com/office/powerpoint/2010/main" val="378687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1104900" y="2292095"/>
            <a:ext cx="5734050" cy="2219691"/>
          </a:xfrm>
        </p:spPr>
        <p:txBody>
          <a:bodyPr anchor="ctr">
            <a:normAutofit/>
          </a:bodyPr>
          <a:lstStyle>
            <a:lvl1pPr algn="l">
              <a:defRPr sz="4400" cap="all" baseline="0"/>
            </a:lvl1pPr>
          </a:lstStyle>
          <a:p>
            <a:r>
              <a:rPr lang="en-US"/>
              <a:t>Click to edit Master title style</a:t>
            </a:r>
            <a:endParaRPr/>
          </a:p>
        </p:txBody>
      </p:sp>
      <p:sp>
        <p:nvSpPr>
          <p:cNvPr id="3" name="Subtitle 2"/>
          <p:cNvSpPr>
            <a:spLocks noGrp="1"/>
          </p:cNvSpPr>
          <p:nvPr>
            <p:ph type="subTitle" idx="1"/>
          </p:nvPr>
        </p:nvSpPr>
        <p:spPr>
          <a:xfrm>
            <a:off x="1104900" y="4511784"/>
            <a:ext cx="5734050" cy="955565"/>
          </a:xfrm>
        </p:spPr>
        <p:txBody>
          <a:bodyPr>
            <a:normAutofit/>
          </a:bodyPr>
          <a:lstStyle>
            <a:lvl1pPr marL="0" indent="0" algn="l">
              <a:spcBef>
                <a:spcPts val="0"/>
              </a:spcBef>
              <a:buNone/>
              <a:defRPr sz="1801"/>
            </a:lvl1pPr>
            <a:lvl2pPr marL="457206" indent="0" algn="ctr">
              <a:buNone/>
              <a:defRPr sz="2000"/>
            </a:lvl2pPr>
            <a:lvl3pPr marL="914411" indent="0" algn="ctr">
              <a:buNone/>
              <a:defRPr sz="1801"/>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US"/>
              <a:t>Click to edit Master subtitle style</a:t>
            </a:r>
            <a:endParaRPr/>
          </a:p>
        </p:txBody>
      </p:sp>
      <p:sp>
        <p:nvSpPr>
          <p:cNvPr id="11" name="Picture Placeholder 10" descr="An empty placeholder to add an image. Click on the placeholder and select the image that you wish to add."/>
          <p:cNvSpPr>
            <a:spLocks noGrp="1"/>
          </p:cNvSpPr>
          <p:nvPr>
            <p:ph type="pic" sz="quarter" idx="13"/>
          </p:nvPr>
        </p:nvSpPr>
        <p:spPr>
          <a:xfrm>
            <a:off x="6981063" y="1310656"/>
            <a:ext cx="5210937" cy="4208604"/>
          </a:xfrm>
          <a:solidFill>
            <a:schemeClr val="tx1">
              <a:lumMod val="20000"/>
              <a:lumOff val="80000"/>
            </a:schemeClr>
          </a:solidFill>
        </p:spPr>
        <p:txBody>
          <a:bodyPr tIns="1005840"/>
          <a:lstStyle>
            <a:lvl1pPr marL="0" indent="0" algn="ctr">
              <a:buNone/>
              <a:defRPr/>
            </a:lvl1pPr>
          </a:lstStyle>
          <a:p>
            <a:r>
              <a:rPr lang="en-US"/>
              <a:t>Click icon to add picture</a:t>
            </a:r>
            <a:endParaRPr/>
          </a:p>
        </p:txBody>
      </p:sp>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1"/>
          </a:p>
        </p:txBody>
      </p:sp>
      <p:grpSp>
        <p:nvGrpSpPr>
          <p:cNvPr id="14" name="Group 13"/>
          <p:cNvGrpSpPr/>
          <p:nvPr/>
        </p:nvGrpSpPr>
        <p:grpSpPr>
          <a:xfrm>
            <a:off x="0" y="1143001"/>
            <a:ext cx="12192000" cy="63125"/>
            <a:chOff x="507492" y="1501519"/>
            <a:chExt cx="8129016" cy="63125"/>
          </a:xfrm>
        </p:grpSpPr>
        <p:cxnSp>
          <p:nvCxnSpPr>
            <p:cNvPr id="15" name="Straight Connector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pic>
        <p:nvPicPr>
          <p:cNvPr id="10" name="Picture 9"/>
          <p:cNvPicPr>
            <a:picLocks noChangeAspect="1"/>
          </p:cNvPicPr>
          <p:nvPr/>
        </p:nvPicPr>
        <p:blipFill rotWithShape="1">
          <a:blip r:embed="rId2" cstate="screen">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a:ext>
            </a:extLst>
          </a:blip>
          <a:srcRect/>
          <a:stretch/>
        </p:blipFill>
        <p:spPr>
          <a:xfrm>
            <a:off x="1325881" y="0"/>
            <a:ext cx="1747524" cy="2292094"/>
          </a:xfrm>
          <a:prstGeom prst="rect">
            <a:avLst/>
          </a:prstGeom>
        </p:spPr>
      </p:pic>
      <p:grpSp>
        <p:nvGrpSpPr>
          <p:cNvPr id="13" name="Group 12"/>
          <p:cNvGrpSpPr/>
          <p:nvPr/>
        </p:nvGrpSpPr>
        <p:grpSpPr>
          <a:xfrm rot="10800000">
            <a:off x="0" y="5645510"/>
            <a:ext cx="12192000" cy="63125"/>
            <a:chOff x="507492" y="1501519"/>
            <a:chExt cx="8129016" cy="63125"/>
          </a:xfrm>
        </p:grpSpPr>
        <p:cxnSp>
          <p:nvCxnSpPr>
            <p:cNvPr id="17" name="Straight Connector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1"/>
          </a:p>
        </p:txBody>
      </p:sp>
    </p:spTree>
    <p:extLst>
      <p:ext uri="{BB962C8B-B14F-4D97-AF65-F5344CB8AC3E}">
        <p14:creationId xmlns:p14="http://schemas.microsoft.com/office/powerpoint/2010/main" val="267394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2514600"/>
            <a:ext cx="12192000" cy="3194035"/>
            <a:chOff x="647402" y="2514600"/>
            <a:chExt cx="10838688" cy="3194035"/>
          </a:xfrm>
        </p:grpSpPr>
        <p:grpSp>
          <p:nvGrpSpPr>
            <p:cNvPr id="9" name="Group 8"/>
            <p:cNvGrpSpPr/>
            <p:nvPr/>
          </p:nvGrpSpPr>
          <p:grpSpPr>
            <a:xfrm>
              <a:off x="647402" y="2514600"/>
              <a:ext cx="10838688" cy="63125"/>
              <a:chOff x="507492" y="1501519"/>
              <a:chExt cx="8129016" cy="63125"/>
            </a:xfrm>
          </p:grpSpPr>
          <p:cxnSp>
            <p:nvCxnSpPr>
              <p:cNvPr id="14" name="Straight Connector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Rectangle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1"/>
            </a:p>
          </p:txBody>
        </p:sp>
        <p:grpSp>
          <p:nvGrpSpPr>
            <p:cNvPr id="11" name="Group 10"/>
            <p:cNvGrpSpPr/>
            <p:nvPr/>
          </p:nvGrpSpPr>
          <p:grpSpPr>
            <a:xfrm rot="10800000">
              <a:off x="647402" y="5645510"/>
              <a:ext cx="10838688" cy="63125"/>
              <a:chOff x="507492" y="1501519"/>
              <a:chExt cx="8129016" cy="63125"/>
            </a:xfrm>
          </p:grpSpPr>
          <p:cxnSp>
            <p:nvCxnSpPr>
              <p:cNvPr id="12" name="Straight Connector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pic>
        <p:nvPicPr>
          <p:cNvPr id="7" name="Picture 6"/>
          <p:cNvPicPr>
            <a:picLocks noChangeAspect="1"/>
          </p:cNvPicPr>
          <p:nvPr/>
        </p:nvPicPr>
        <p:blipFill>
          <a:blip r:embed="rId2" cstate="screen">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1325882" y="0"/>
            <a:ext cx="1783188" cy="2971806"/>
          </a:xfrm>
          <a:prstGeom prst="rect">
            <a:avLst/>
          </a:prstGeom>
        </p:spPr>
      </p:pic>
      <p:sp>
        <p:nvSpPr>
          <p:cNvPr id="2" name="Title 1"/>
          <p:cNvSpPr>
            <a:spLocks noGrp="1"/>
          </p:cNvSpPr>
          <p:nvPr>
            <p:ph type="title"/>
          </p:nvPr>
        </p:nvSpPr>
        <p:spPr>
          <a:xfrm>
            <a:off x="1104900" y="2971806"/>
            <a:ext cx="10071099" cy="1684150"/>
          </a:xfrm>
        </p:spPr>
        <p:txBody>
          <a:bodyPr anchor="ctr">
            <a:normAutofit/>
          </a:bodyPr>
          <a:lstStyle>
            <a:lvl1pPr>
              <a:defRPr sz="4400" cap="all" baseline="0">
                <a:solidFill>
                  <a:schemeClr val="bg1"/>
                </a:solidFill>
              </a:defRPr>
            </a:lvl1pPr>
          </a:lstStyle>
          <a:p>
            <a:r>
              <a:rPr lang="en-US"/>
              <a:t>Click to edit Master title style</a:t>
            </a:r>
            <a:endParaRPr/>
          </a:p>
        </p:txBody>
      </p:sp>
      <p:sp>
        <p:nvSpPr>
          <p:cNvPr id="3" name="Text Placeholder 2"/>
          <p:cNvSpPr>
            <a:spLocks noGrp="1"/>
          </p:cNvSpPr>
          <p:nvPr>
            <p:ph type="body" idx="1"/>
          </p:nvPr>
        </p:nvSpPr>
        <p:spPr>
          <a:xfrm>
            <a:off x="1104900" y="4655956"/>
            <a:ext cx="10071099" cy="509750"/>
          </a:xfrm>
        </p:spPr>
        <p:txBody>
          <a:bodyPr>
            <a:normAutofit/>
          </a:bodyPr>
          <a:lstStyle>
            <a:lvl1pPr marL="0" indent="0">
              <a:spcBef>
                <a:spcPts val="0"/>
              </a:spcBef>
              <a:buNone/>
              <a:defRPr sz="1600">
                <a:solidFill>
                  <a:schemeClr val="bg1"/>
                </a:solidFill>
              </a:defRPr>
            </a:lvl1pPr>
            <a:lvl2pPr marL="457206" indent="0">
              <a:buNone/>
              <a:defRPr sz="2000">
                <a:solidFill>
                  <a:schemeClr val="tx1">
                    <a:tint val="75000"/>
                  </a:schemeClr>
                </a:solidFill>
              </a:defRPr>
            </a:lvl2pPr>
            <a:lvl3pPr marL="914411" indent="0">
              <a:buNone/>
              <a:defRPr sz="1801">
                <a:solidFill>
                  <a:schemeClr val="tx1">
                    <a:tint val="75000"/>
                  </a:schemeClr>
                </a:solidFill>
              </a:defRPr>
            </a:lvl3pPr>
            <a:lvl4pPr marL="1371617" indent="0">
              <a:buNone/>
              <a:defRPr sz="1600">
                <a:solidFill>
                  <a:schemeClr val="tx1">
                    <a:tint val="75000"/>
                  </a:schemeClr>
                </a:solidFill>
              </a:defRPr>
            </a:lvl4pPr>
            <a:lvl5pPr marL="1828823" indent="0">
              <a:buNone/>
              <a:defRPr sz="1600">
                <a:solidFill>
                  <a:schemeClr val="tx1">
                    <a:tint val="75000"/>
                  </a:schemeClr>
                </a:solidFill>
              </a:defRPr>
            </a:lvl5pPr>
            <a:lvl6pPr marL="2286029" indent="0">
              <a:buNone/>
              <a:defRPr sz="1600">
                <a:solidFill>
                  <a:schemeClr val="tx1">
                    <a:tint val="75000"/>
                  </a:schemeClr>
                </a:solidFill>
              </a:defRPr>
            </a:lvl6pPr>
            <a:lvl7pPr marL="2743234" indent="0">
              <a:buNone/>
              <a:defRPr sz="1600">
                <a:solidFill>
                  <a:schemeClr val="tx1">
                    <a:tint val="75000"/>
                  </a:schemeClr>
                </a:solidFill>
              </a:defRPr>
            </a:lvl7pPr>
            <a:lvl8pPr marL="3200440" indent="0">
              <a:buNone/>
              <a:defRPr sz="1600">
                <a:solidFill>
                  <a:schemeClr val="tx1">
                    <a:tint val="75000"/>
                  </a:schemeClr>
                </a:solidFill>
              </a:defRPr>
            </a:lvl8pPr>
            <a:lvl9pPr marL="3657646"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02B9795-92DC-40DC-A1CA-9A4B349D7824}" type="datetimeFigureOut">
              <a:rPr lang="en-US"/>
              <a:pPr/>
              <a:t>5/23/2019</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pPr/>
              <a:t>‹#›</a:t>
            </a:fld>
            <a:endParaRPr/>
          </a:p>
        </p:txBody>
      </p:sp>
    </p:spTree>
    <p:extLst>
      <p:ext uri="{BB962C8B-B14F-4D97-AF65-F5344CB8AC3E}">
        <p14:creationId xmlns:p14="http://schemas.microsoft.com/office/powerpoint/2010/main" val="3602678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104900" y="1600201"/>
            <a:ext cx="4914900" cy="4571999"/>
          </a:xfrm>
        </p:spPr>
        <p:txBody>
          <a:bodyPr/>
          <a:lstStyle>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172202" y="1600201"/>
            <a:ext cx="4914900" cy="4571999"/>
          </a:xfrm>
        </p:spPr>
        <p:txBody>
          <a:bodyPr/>
          <a:lstStyle>
            <a:lvl5pPr>
              <a:defRPr/>
            </a:lvl5pPr>
            <a:lvl6pPr>
              <a:defRPr/>
            </a:lvl6pPr>
            <a:lvl7pPr>
              <a:defRPr/>
            </a:lvl7pPr>
            <a:lvl8pPr>
              <a:defRPr/>
            </a:lvl8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402B9795-92DC-40DC-A1CA-9A4B349D7824}" type="datetimeFigureOut">
              <a:rPr lang="en-US"/>
              <a:pPr/>
              <a:t>5/23/2019</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pPr/>
              <a:t>‹#›</a:t>
            </a:fld>
            <a:endParaRPr/>
          </a:p>
        </p:txBody>
      </p:sp>
    </p:spTree>
    <p:extLst>
      <p:ext uri="{BB962C8B-B14F-4D97-AF65-F5344CB8AC3E}">
        <p14:creationId xmlns:p14="http://schemas.microsoft.com/office/powerpoint/2010/main" val="3527791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104900" y="1600200"/>
            <a:ext cx="4919472" cy="823912"/>
          </a:xfrm>
        </p:spPr>
        <p:txBody>
          <a:bodyPr anchor="b"/>
          <a:lstStyle>
            <a:lvl1pPr marL="0" indent="0">
              <a:spcBef>
                <a:spcPts val="0"/>
              </a:spcBef>
              <a:buNone/>
              <a:defRPr sz="2400" b="1"/>
            </a:lvl1pPr>
            <a:lvl2pPr marL="457206" indent="0">
              <a:buNone/>
              <a:defRPr sz="2000" b="1"/>
            </a:lvl2pPr>
            <a:lvl3pPr marL="914411" indent="0">
              <a:buNone/>
              <a:defRPr sz="1801"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US"/>
              <a:t>Edit Master text styles</a:t>
            </a:r>
          </a:p>
        </p:txBody>
      </p:sp>
      <p:sp>
        <p:nvSpPr>
          <p:cNvPr id="4" name="Content Placeholder 3"/>
          <p:cNvSpPr>
            <a:spLocks noGrp="1"/>
          </p:cNvSpPr>
          <p:nvPr>
            <p:ph sz="half" idx="2"/>
          </p:nvPr>
        </p:nvSpPr>
        <p:spPr>
          <a:xfrm>
            <a:off x="1104900" y="2424112"/>
            <a:ext cx="4919472" cy="37480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166111" y="1600200"/>
            <a:ext cx="4919472" cy="823912"/>
          </a:xfrm>
        </p:spPr>
        <p:txBody>
          <a:bodyPr anchor="b"/>
          <a:lstStyle>
            <a:lvl1pPr marL="0" indent="0">
              <a:spcBef>
                <a:spcPts val="0"/>
              </a:spcBef>
              <a:buNone/>
              <a:defRPr sz="2400" b="1"/>
            </a:lvl1pPr>
            <a:lvl2pPr marL="457206" indent="0">
              <a:buNone/>
              <a:defRPr sz="2000" b="1"/>
            </a:lvl2pPr>
            <a:lvl3pPr marL="914411" indent="0">
              <a:buNone/>
              <a:defRPr sz="1801"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US"/>
              <a:t>Edit Master text styles</a:t>
            </a:r>
          </a:p>
        </p:txBody>
      </p:sp>
      <p:sp>
        <p:nvSpPr>
          <p:cNvPr id="6" name="Content Placeholder 5"/>
          <p:cNvSpPr>
            <a:spLocks noGrp="1"/>
          </p:cNvSpPr>
          <p:nvPr>
            <p:ph sz="quarter" idx="4"/>
          </p:nvPr>
        </p:nvSpPr>
        <p:spPr>
          <a:xfrm>
            <a:off x="6166111" y="2424112"/>
            <a:ext cx="4919472" cy="37480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402B9795-92DC-40DC-A1CA-9A4B349D7824}" type="datetimeFigureOut">
              <a:rPr lang="en-US"/>
              <a:pPr/>
              <a:t>5/23/2019</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0FF54DE5-C571-48E8-A5BC-B369434E2F44}" type="slidenum">
              <a:rPr/>
              <a:pPr/>
              <a:t>‹#›</a:t>
            </a:fld>
            <a:endParaRPr/>
          </a:p>
        </p:txBody>
      </p:sp>
    </p:spTree>
    <p:extLst>
      <p:ext uri="{BB962C8B-B14F-4D97-AF65-F5344CB8AC3E}">
        <p14:creationId xmlns:p14="http://schemas.microsoft.com/office/powerpoint/2010/main" val="3971016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402B9795-92DC-40DC-A1CA-9A4B349D7824}" type="datetimeFigureOut">
              <a:rPr lang="en-US"/>
              <a:pPr/>
              <a:t>5/23/2019</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0FF54DE5-C571-48E8-A5BC-B369434E2F44}" type="slidenum">
              <a:rPr/>
              <a:pPr/>
              <a:t>‹#›</a:t>
            </a:fld>
            <a:endParaRPr/>
          </a:p>
        </p:txBody>
      </p:sp>
    </p:spTree>
    <p:extLst>
      <p:ext uri="{BB962C8B-B14F-4D97-AF65-F5344CB8AC3E}">
        <p14:creationId xmlns:p14="http://schemas.microsoft.com/office/powerpoint/2010/main" val="175811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2B9795-92DC-40DC-A1CA-9A4B349D7824}" type="datetimeFigureOut">
              <a:rPr lang="en-US"/>
              <a:pPr/>
              <a:t>5/23/2019</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0FF54DE5-C571-48E8-A5BC-B369434E2F44}" type="slidenum">
              <a:rPr/>
              <a:pPr/>
              <a:t>‹#›</a:t>
            </a:fld>
            <a:endParaRPr/>
          </a:p>
        </p:txBody>
      </p:sp>
    </p:spTree>
    <p:extLst>
      <p:ext uri="{BB962C8B-B14F-4D97-AF65-F5344CB8AC3E}">
        <p14:creationId xmlns:p14="http://schemas.microsoft.com/office/powerpoint/2010/main" val="302416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a:t>Click to edit Master title style</a:t>
            </a:r>
            <a:endParaRPr/>
          </a:p>
        </p:txBody>
      </p:sp>
      <p:sp>
        <p:nvSpPr>
          <p:cNvPr id="4" name="Text Placeholder 3"/>
          <p:cNvSpPr>
            <a:spLocks noGrp="1"/>
          </p:cNvSpPr>
          <p:nvPr>
            <p:ph type="body" sz="half" idx="2"/>
          </p:nvPr>
        </p:nvSpPr>
        <p:spPr>
          <a:xfrm>
            <a:off x="1104899" y="1600200"/>
            <a:ext cx="4384548" cy="4572000"/>
          </a:xfrm>
        </p:spPr>
        <p:txBody>
          <a:bodyPr>
            <a:normAutofit/>
          </a:bodyPr>
          <a:lstStyle>
            <a:lvl1pPr marL="0" indent="0">
              <a:spcBef>
                <a:spcPts val="1200"/>
              </a:spcBef>
              <a:buNone/>
              <a:defRPr sz="1801"/>
            </a:lvl1pPr>
            <a:lvl2pPr marL="457206" indent="0">
              <a:buNone/>
              <a:defRPr sz="1401"/>
            </a:lvl2pPr>
            <a:lvl3pPr marL="914411" indent="0">
              <a:buNone/>
              <a:defRPr sz="1200"/>
            </a:lvl3pPr>
            <a:lvl4pPr marL="1371617" indent="0">
              <a:buNone/>
              <a:defRPr sz="1001"/>
            </a:lvl4pPr>
            <a:lvl5pPr marL="1828823" indent="0">
              <a:buNone/>
              <a:defRPr sz="1001"/>
            </a:lvl5pPr>
            <a:lvl6pPr marL="2286029" indent="0">
              <a:buNone/>
              <a:defRPr sz="1001"/>
            </a:lvl6pPr>
            <a:lvl7pPr marL="2743234" indent="0">
              <a:buNone/>
              <a:defRPr sz="1001"/>
            </a:lvl7pPr>
            <a:lvl8pPr marL="3200440" indent="0">
              <a:buNone/>
              <a:defRPr sz="1001"/>
            </a:lvl8pPr>
            <a:lvl9pPr marL="3657646" indent="0">
              <a:buNone/>
              <a:defRPr sz="1001"/>
            </a:lvl9pPr>
          </a:lstStyle>
          <a:p>
            <a:pPr lvl="0"/>
            <a:r>
              <a:rPr lang="en-US"/>
              <a:t>Edit Master text styles</a:t>
            </a:r>
          </a:p>
        </p:txBody>
      </p:sp>
      <p:sp>
        <p:nvSpPr>
          <p:cNvPr id="3" name="Content Placeholder 2"/>
          <p:cNvSpPr>
            <a:spLocks noGrp="1"/>
          </p:cNvSpPr>
          <p:nvPr>
            <p:ph idx="1"/>
          </p:nvPr>
        </p:nvSpPr>
        <p:spPr>
          <a:xfrm>
            <a:off x="5641849" y="1600200"/>
            <a:ext cx="5445252" cy="4572001"/>
          </a:xfrm>
        </p:spPr>
        <p:txBody>
          <a:bodyPr>
            <a:normAutofit/>
          </a:bodyPr>
          <a:lstStyle>
            <a:lvl1pPr>
              <a:defRPr sz="2000"/>
            </a:lvl1pPr>
            <a:lvl2pPr>
              <a:defRPr sz="1600"/>
            </a:lvl2pPr>
            <a:lvl3pPr>
              <a:defRPr sz="1600"/>
            </a:lvl3pPr>
            <a:lvl4pPr>
              <a:defRPr sz="1401"/>
            </a:lvl4pPr>
            <a:lvl5pPr>
              <a:defRPr sz="1401"/>
            </a:lvl5pPr>
            <a:lvl6pPr>
              <a:defRPr sz="1401"/>
            </a:lvl6pPr>
            <a:lvl7pPr>
              <a:defRPr sz="1401"/>
            </a:lvl7pPr>
            <a:lvl8pPr>
              <a:defRPr sz="1401"/>
            </a:lvl8pPr>
            <a:lvl9pPr>
              <a:defRPr sz="1401"/>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402B9795-92DC-40DC-A1CA-9A4B349D7824}" type="datetimeFigureOut">
              <a:rPr lang="en-US"/>
              <a:pPr/>
              <a:t>5/23/2019</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pPr/>
              <a:t>‹#›</a:t>
            </a:fld>
            <a:endParaRPr/>
          </a:p>
        </p:txBody>
      </p:sp>
    </p:spTree>
    <p:extLst>
      <p:ext uri="{BB962C8B-B14F-4D97-AF65-F5344CB8AC3E}">
        <p14:creationId xmlns:p14="http://schemas.microsoft.com/office/powerpoint/2010/main" val="3769764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04899" y="76201"/>
            <a:ext cx="9980683" cy="1096962"/>
          </a:xfrm>
          <a:prstGeom prst="rect">
            <a:avLst/>
          </a:prstGeom>
        </p:spPr>
        <p:txBody>
          <a:bodyPr vert="horz" lIns="0" tIns="45720" rIns="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104900" y="1600200"/>
            <a:ext cx="9982201" cy="457200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1104901" y="6356352"/>
            <a:ext cx="1829559" cy="365125"/>
          </a:xfrm>
          <a:prstGeom prst="rect">
            <a:avLst/>
          </a:prstGeom>
        </p:spPr>
        <p:txBody>
          <a:bodyPr vert="horz" lIns="0" tIns="45720" rIns="0" bIns="45720" rtlCol="0" anchor="ctr"/>
          <a:lstStyle>
            <a:lvl1pPr algn="l">
              <a:defRPr sz="1200" baseline="0">
                <a:solidFill>
                  <a:schemeClr val="tx1">
                    <a:lumMod val="75000"/>
                  </a:schemeClr>
                </a:solidFill>
              </a:defRPr>
            </a:lvl1pPr>
          </a:lstStyle>
          <a:p>
            <a:fld id="{402B9795-92DC-40DC-A1CA-9A4B349D7824}" type="datetimeFigureOut">
              <a:rPr lang="en-US" smtClean="0"/>
              <a:pPr/>
              <a:t>5/23/2019</a:t>
            </a:fld>
            <a:endParaRPr lang="en-US"/>
          </a:p>
        </p:txBody>
      </p:sp>
      <p:sp>
        <p:nvSpPr>
          <p:cNvPr id="5" name="Footer Placeholder 4"/>
          <p:cNvSpPr>
            <a:spLocks noGrp="1"/>
          </p:cNvSpPr>
          <p:nvPr>
            <p:ph type="ftr" sz="quarter" idx="3"/>
          </p:nvPr>
        </p:nvSpPr>
        <p:spPr>
          <a:xfrm>
            <a:off x="2934459" y="6356350"/>
            <a:ext cx="6323083" cy="365126"/>
          </a:xfrm>
          <a:prstGeom prst="rect">
            <a:avLst/>
          </a:prstGeom>
        </p:spPr>
        <p:txBody>
          <a:bodyPr vert="horz" lIns="0" tIns="45720" rIns="0" bIns="45720" rtlCol="0" anchor="ctr"/>
          <a:lstStyle>
            <a:lvl1pPr algn="ctr">
              <a:defRPr sz="1200" baseline="0">
                <a:solidFill>
                  <a:schemeClr val="tx1">
                    <a:lumMod val="75000"/>
                  </a:schemeClr>
                </a:solidFill>
              </a:defRPr>
            </a:lvl1pPr>
          </a:lstStyle>
          <a:p>
            <a:endParaRPr lang="en-US"/>
          </a:p>
        </p:txBody>
      </p:sp>
      <p:sp>
        <p:nvSpPr>
          <p:cNvPr id="6" name="Slide Number Placeholder 5"/>
          <p:cNvSpPr>
            <a:spLocks noGrp="1"/>
          </p:cNvSpPr>
          <p:nvPr>
            <p:ph type="sldNum" sz="quarter" idx="4"/>
          </p:nvPr>
        </p:nvSpPr>
        <p:spPr>
          <a:xfrm>
            <a:off x="9256782" y="6356352"/>
            <a:ext cx="1828800" cy="365125"/>
          </a:xfrm>
          <a:prstGeom prst="rect">
            <a:avLst/>
          </a:prstGeom>
        </p:spPr>
        <p:txBody>
          <a:bodyPr vert="horz" lIns="0" tIns="45720" rIns="0" bIns="45720" rtlCol="0" anchor="ctr"/>
          <a:lstStyle>
            <a:lvl1pPr algn="r">
              <a:defRPr sz="1200" baseline="0">
                <a:solidFill>
                  <a:schemeClr val="tx1">
                    <a:lumMod val="75000"/>
                  </a:schemeClr>
                </a:solidFill>
              </a:defRPr>
            </a:lvl1pPr>
          </a:lstStyle>
          <a:p>
            <a:fld id="{0FF54DE5-C571-48E8-A5BC-B369434E2F44}" type="slidenum">
              <a:rPr lang="en-US" smtClean="0"/>
              <a:pPr/>
              <a:t>‹#›</a:t>
            </a:fld>
            <a:endParaRPr lang="en-US"/>
          </a:p>
        </p:txBody>
      </p:sp>
      <p:grpSp>
        <p:nvGrpSpPr>
          <p:cNvPr id="15" name="Group 14"/>
          <p:cNvGrpSpPr/>
          <p:nvPr/>
        </p:nvGrpSpPr>
        <p:grpSpPr>
          <a:xfrm>
            <a:off x="1103376" y="1219201"/>
            <a:ext cx="9985248" cy="84403"/>
            <a:chOff x="1073150" y="1219201"/>
            <a:chExt cx="10058400" cy="63125"/>
          </a:xfrm>
        </p:grpSpPr>
        <p:cxnSp>
          <p:nvCxnSpPr>
            <p:cNvPr id="13" name="Straight Connector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46251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11"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4" indent="-228604" algn="l" defTabSz="914411" rtl="0" eaLnBrk="1" latinLnBrk="0" hangingPunct="1">
        <a:lnSpc>
          <a:spcPct val="90000"/>
        </a:lnSpc>
        <a:spcBef>
          <a:spcPts val="1801"/>
        </a:spcBef>
        <a:buFont typeface="Wingdings" panose="05000000000000000000" pitchFamily="2" charset="2"/>
        <a:buChar char="§"/>
        <a:defRPr sz="2000" kern="1200">
          <a:solidFill>
            <a:schemeClr val="tx1"/>
          </a:solidFill>
          <a:latin typeface="+mn-lt"/>
          <a:ea typeface="+mn-ea"/>
          <a:cs typeface="+mn-cs"/>
        </a:defRPr>
      </a:lvl1pPr>
      <a:lvl2pPr marL="685809" indent="-228604" algn="l" defTabSz="914411" rtl="0" eaLnBrk="1" latinLnBrk="0" hangingPunct="1">
        <a:lnSpc>
          <a:spcPct val="90000"/>
        </a:lnSpc>
        <a:spcBef>
          <a:spcPts val="601"/>
        </a:spcBef>
        <a:buFont typeface="Wingdings" panose="05000000000000000000" pitchFamily="2" charset="2"/>
        <a:buChar char="§"/>
        <a:defRPr sz="1600" kern="1200">
          <a:solidFill>
            <a:schemeClr val="tx1"/>
          </a:solidFill>
          <a:latin typeface="+mn-lt"/>
          <a:ea typeface="+mn-ea"/>
          <a:cs typeface="+mn-cs"/>
        </a:defRPr>
      </a:lvl2pPr>
      <a:lvl3pPr marL="1143015" indent="-228604" algn="l" defTabSz="914411" rtl="0" eaLnBrk="1" latinLnBrk="0" hangingPunct="1">
        <a:lnSpc>
          <a:spcPct val="90000"/>
        </a:lnSpc>
        <a:spcBef>
          <a:spcPts val="601"/>
        </a:spcBef>
        <a:buFont typeface="Wingdings" panose="05000000000000000000" pitchFamily="2" charset="2"/>
        <a:buChar char="§"/>
        <a:defRPr sz="1401" kern="1200">
          <a:solidFill>
            <a:schemeClr val="tx1"/>
          </a:solidFill>
          <a:latin typeface="+mn-lt"/>
          <a:ea typeface="+mn-ea"/>
          <a:cs typeface="+mn-cs"/>
        </a:defRPr>
      </a:lvl3pPr>
      <a:lvl4pPr marL="1600221" indent="-228604" algn="l" defTabSz="914411" rtl="0" eaLnBrk="1" latinLnBrk="0" hangingPunct="1">
        <a:lnSpc>
          <a:spcPct val="90000"/>
        </a:lnSpc>
        <a:spcBef>
          <a:spcPts val="601"/>
        </a:spcBef>
        <a:buFont typeface="Wingdings" panose="05000000000000000000" pitchFamily="2" charset="2"/>
        <a:buChar char="§"/>
        <a:defRPr sz="1401" kern="1200">
          <a:solidFill>
            <a:schemeClr val="tx1"/>
          </a:solidFill>
          <a:latin typeface="+mn-lt"/>
          <a:ea typeface="+mn-ea"/>
          <a:cs typeface="+mn-cs"/>
        </a:defRPr>
      </a:lvl4pPr>
      <a:lvl5pPr marL="2057427" indent="-228604" algn="l" defTabSz="914411" rtl="0" eaLnBrk="1" latinLnBrk="0" hangingPunct="1">
        <a:lnSpc>
          <a:spcPct val="90000"/>
        </a:lnSpc>
        <a:spcBef>
          <a:spcPts val="601"/>
        </a:spcBef>
        <a:buFont typeface="Wingdings" panose="05000000000000000000" pitchFamily="2" charset="2"/>
        <a:buChar char="§"/>
        <a:defRPr sz="1401" kern="1200">
          <a:solidFill>
            <a:schemeClr val="tx1"/>
          </a:solidFill>
          <a:latin typeface="+mn-lt"/>
          <a:ea typeface="+mn-ea"/>
          <a:cs typeface="+mn-cs"/>
        </a:defRPr>
      </a:lvl5pPr>
      <a:lvl6pPr marL="2514632" indent="-228604" algn="l" defTabSz="914411" rtl="0" eaLnBrk="1" latinLnBrk="0" hangingPunct="1">
        <a:lnSpc>
          <a:spcPct val="90000"/>
        </a:lnSpc>
        <a:spcBef>
          <a:spcPts val="500"/>
        </a:spcBef>
        <a:buFont typeface="Wingdings" panose="05000000000000000000" pitchFamily="2" charset="2"/>
        <a:buChar char="§"/>
        <a:defRPr sz="1401" kern="1200">
          <a:solidFill>
            <a:schemeClr val="tx1"/>
          </a:solidFill>
          <a:latin typeface="+mn-lt"/>
          <a:ea typeface="+mn-ea"/>
          <a:cs typeface="+mn-cs"/>
        </a:defRPr>
      </a:lvl6pPr>
      <a:lvl7pPr marL="2971838" indent="-228604" algn="l" defTabSz="914411" rtl="0" eaLnBrk="1" latinLnBrk="0" hangingPunct="1">
        <a:lnSpc>
          <a:spcPct val="90000"/>
        </a:lnSpc>
        <a:spcBef>
          <a:spcPts val="500"/>
        </a:spcBef>
        <a:buFont typeface="Wingdings" panose="05000000000000000000" pitchFamily="2" charset="2"/>
        <a:buChar char="§"/>
        <a:defRPr sz="1401" kern="1200">
          <a:solidFill>
            <a:schemeClr val="tx1"/>
          </a:solidFill>
          <a:latin typeface="+mn-lt"/>
          <a:ea typeface="+mn-ea"/>
          <a:cs typeface="+mn-cs"/>
        </a:defRPr>
      </a:lvl7pPr>
      <a:lvl8pPr marL="3429044" indent="-228604" algn="l" defTabSz="914411" rtl="0" eaLnBrk="1" latinLnBrk="0" hangingPunct="1">
        <a:lnSpc>
          <a:spcPct val="90000"/>
        </a:lnSpc>
        <a:spcBef>
          <a:spcPts val="500"/>
        </a:spcBef>
        <a:buFont typeface="Wingdings" panose="05000000000000000000" pitchFamily="2" charset="2"/>
        <a:buChar char="§"/>
        <a:defRPr sz="1401" kern="1200">
          <a:solidFill>
            <a:schemeClr val="tx1"/>
          </a:solidFill>
          <a:latin typeface="+mn-lt"/>
          <a:ea typeface="+mn-ea"/>
          <a:cs typeface="+mn-cs"/>
        </a:defRPr>
      </a:lvl8pPr>
      <a:lvl9pPr marL="3886249" indent="-228604" algn="l" defTabSz="914411" rtl="0" eaLnBrk="1" latinLnBrk="0" hangingPunct="1">
        <a:lnSpc>
          <a:spcPct val="90000"/>
        </a:lnSpc>
        <a:spcBef>
          <a:spcPts val="500"/>
        </a:spcBef>
        <a:buFont typeface="Wingdings" panose="05000000000000000000" pitchFamily="2" charset="2"/>
        <a:buChar char="§"/>
        <a:defRPr sz="1401" kern="1200">
          <a:solidFill>
            <a:schemeClr val="tx1"/>
          </a:solidFill>
          <a:latin typeface="+mn-lt"/>
          <a:ea typeface="+mn-ea"/>
          <a:cs typeface="+mn-cs"/>
        </a:defRPr>
      </a:lvl9pPr>
    </p:bodyStyle>
    <p:otherStyle>
      <a:defPPr>
        <a:defRPr/>
      </a:defPPr>
      <a:lvl1pPr marL="0" algn="l" defTabSz="914411" rtl="0" eaLnBrk="1" latinLnBrk="0" hangingPunct="1">
        <a:defRPr sz="1801" kern="1200">
          <a:solidFill>
            <a:schemeClr val="tx1"/>
          </a:solidFill>
          <a:latin typeface="+mn-lt"/>
          <a:ea typeface="+mn-ea"/>
          <a:cs typeface="+mn-cs"/>
        </a:defRPr>
      </a:lvl1pPr>
      <a:lvl2pPr marL="457206" algn="l" defTabSz="914411" rtl="0" eaLnBrk="1" latinLnBrk="0" hangingPunct="1">
        <a:defRPr sz="1801" kern="1200">
          <a:solidFill>
            <a:schemeClr val="tx1"/>
          </a:solidFill>
          <a:latin typeface="+mn-lt"/>
          <a:ea typeface="+mn-ea"/>
          <a:cs typeface="+mn-cs"/>
        </a:defRPr>
      </a:lvl2pPr>
      <a:lvl3pPr marL="914411" algn="l" defTabSz="914411" rtl="0" eaLnBrk="1" latinLnBrk="0" hangingPunct="1">
        <a:defRPr sz="1801" kern="1200">
          <a:solidFill>
            <a:schemeClr val="tx1"/>
          </a:solidFill>
          <a:latin typeface="+mn-lt"/>
          <a:ea typeface="+mn-ea"/>
          <a:cs typeface="+mn-cs"/>
        </a:defRPr>
      </a:lvl3pPr>
      <a:lvl4pPr marL="1371617" algn="l" defTabSz="914411" rtl="0" eaLnBrk="1" latinLnBrk="0" hangingPunct="1">
        <a:defRPr sz="1801" kern="1200">
          <a:solidFill>
            <a:schemeClr val="tx1"/>
          </a:solidFill>
          <a:latin typeface="+mn-lt"/>
          <a:ea typeface="+mn-ea"/>
          <a:cs typeface="+mn-cs"/>
        </a:defRPr>
      </a:lvl4pPr>
      <a:lvl5pPr marL="1828823" algn="l" defTabSz="914411" rtl="0" eaLnBrk="1" latinLnBrk="0" hangingPunct="1">
        <a:defRPr sz="1801" kern="1200">
          <a:solidFill>
            <a:schemeClr val="tx1"/>
          </a:solidFill>
          <a:latin typeface="+mn-lt"/>
          <a:ea typeface="+mn-ea"/>
          <a:cs typeface="+mn-cs"/>
        </a:defRPr>
      </a:lvl5pPr>
      <a:lvl6pPr marL="2286029" algn="l" defTabSz="914411" rtl="0" eaLnBrk="1" latinLnBrk="0" hangingPunct="1">
        <a:defRPr sz="1801" kern="1200">
          <a:solidFill>
            <a:schemeClr val="tx1"/>
          </a:solidFill>
          <a:latin typeface="+mn-lt"/>
          <a:ea typeface="+mn-ea"/>
          <a:cs typeface="+mn-cs"/>
        </a:defRPr>
      </a:lvl6pPr>
      <a:lvl7pPr marL="2743234" algn="l" defTabSz="914411" rtl="0" eaLnBrk="1" latinLnBrk="0" hangingPunct="1">
        <a:defRPr sz="1801" kern="1200">
          <a:solidFill>
            <a:schemeClr val="tx1"/>
          </a:solidFill>
          <a:latin typeface="+mn-lt"/>
          <a:ea typeface="+mn-ea"/>
          <a:cs typeface="+mn-cs"/>
        </a:defRPr>
      </a:lvl7pPr>
      <a:lvl8pPr marL="3200440" algn="l" defTabSz="914411" rtl="0" eaLnBrk="1" latinLnBrk="0" hangingPunct="1">
        <a:defRPr sz="1801" kern="1200">
          <a:solidFill>
            <a:schemeClr val="tx1"/>
          </a:solidFill>
          <a:latin typeface="+mn-lt"/>
          <a:ea typeface="+mn-ea"/>
          <a:cs typeface="+mn-cs"/>
        </a:defRPr>
      </a:lvl8pPr>
      <a:lvl9pPr marL="3657646" algn="l" defTabSz="914411" rtl="0" eaLnBrk="1" latinLnBrk="0" hangingPunct="1">
        <a:defRPr sz="1801"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97" userDrawn="1">
          <p15:clr>
            <a:srgbClr val="F26B43"/>
          </p15:clr>
        </p15:guide>
        <p15:guide id="2" pos="6985" userDrawn="1">
          <p15:clr>
            <a:srgbClr val="F26B43"/>
          </p15:clr>
        </p15:guide>
        <p15:guide id="3" orient="horz" pos="1008" userDrawn="1">
          <p15:clr>
            <a:srgbClr val="F26B43"/>
          </p15:clr>
        </p15:guide>
        <p15:guide id="4" orient="horz" pos="3888"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jpeg"/><Relationship Id="rId4" Type="http://schemas.openxmlformats.org/officeDocument/2006/relationships/image" Target="../media/image4.png"/><Relationship Id="rId9" Type="http://schemas.openxmlformats.org/officeDocument/2006/relationships/image" Target="../media/image9.jpeg"/></Relationships>
</file>

<file path=ppt/slides/_rels/slide10.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0.xml"/><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8" Type="http://schemas.openxmlformats.org/officeDocument/2006/relationships/image" Target="../media/image23.emf"/><Relationship Id="rId3" Type="http://schemas.openxmlformats.org/officeDocument/2006/relationships/image" Target="../media/image13.png"/><Relationship Id="rId7" Type="http://schemas.openxmlformats.org/officeDocument/2006/relationships/image" Target="../media/image22.png"/><Relationship Id="rId2" Type="http://schemas.openxmlformats.org/officeDocument/2006/relationships/image" Target="../media/image12.png"/><Relationship Id="rId1" Type="http://schemas.openxmlformats.org/officeDocument/2006/relationships/slideLayout" Target="../slideLayouts/slideLayout10.xml"/><Relationship Id="rId6" Type="http://schemas.openxmlformats.org/officeDocument/2006/relationships/image" Target="../media/image21.png"/><Relationship Id="rId5" Type="http://schemas.openxmlformats.org/officeDocument/2006/relationships/image" Target="../media/image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jpeg"/><Relationship Id="rId4" Type="http://schemas.openxmlformats.org/officeDocument/2006/relationships/image" Target="../media/image4.png"/><Relationship Id="rId9"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0.xml"/><Relationship Id="rId5" Type="http://schemas.openxmlformats.org/officeDocument/2006/relationships/image" Target="../media/image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0.xml"/><Relationship Id="rId5" Type="http://schemas.openxmlformats.org/officeDocument/2006/relationships/image" Target="../media/image5.pn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26885" y="2487066"/>
            <a:ext cx="8838007" cy="2501339"/>
          </a:xfrm>
        </p:spPr>
        <p:txBody>
          <a:bodyPr anchor="ctr">
            <a:noAutofit/>
          </a:bodyPr>
          <a:lstStyle/>
          <a:p>
            <a:r>
              <a:rPr lang="en-GB" sz="2800" b="1" dirty="0"/>
              <a:t>ACTION A.4</a:t>
            </a:r>
            <a:r>
              <a:rPr lang="el-GR" sz="2800" b="1" dirty="0"/>
              <a:t>.</a:t>
            </a:r>
            <a:r>
              <a:rPr lang="en-GB" sz="2800" b="1" dirty="0"/>
              <a:t> </a:t>
            </a:r>
            <a:r>
              <a:rPr lang="en-GB" sz="2800" dirty="0"/>
              <a:t>Socio-economic analysis to identify the vulnerabilities and opportunities for the sustainable development of Andros Natura 2000 sites</a:t>
            </a:r>
            <a:r>
              <a:rPr lang="el-GR" sz="3200" b="1" dirty="0">
                <a:effectLst>
                  <a:outerShdw blurRad="38100" dist="38100" dir="2700000" algn="tl">
                    <a:srgbClr val="000000">
                      <a:alpha val="43137"/>
                    </a:srgbClr>
                  </a:outerShdw>
                </a:effectLst>
                <a:latin typeface="+mn-lt"/>
              </a:rPr>
              <a:t/>
            </a:r>
            <a:br>
              <a:rPr lang="el-GR" sz="3200" b="1" dirty="0">
                <a:effectLst>
                  <a:outerShdw blurRad="38100" dist="38100" dir="2700000" algn="tl">
                    <a:srgbClr val="000000">
                      <a:alpha val="43137"/>
                    </a:srgbClr>
                  </a:outerShdw>
                </a:effectLst>
                <a:latin typeface="+mn-lt"/>
              </a:rPr>
            </a:br>
            <a:r>
              <a:rPr lang="en-US" sz="3200" b="1" dirty="0">
                <a:effectLst>
                  <a:outerShdw blurRad="38100" dist="38100" dir="2700000" algn="tl">
                    <a:srgbClr val="000000">
                      <a:alpha val="43137"/>
                    </a:srgbClr>
                  </a:outerShdw>
                </a:effectLst>
                <a:latin typeface="+mn-lt"/>
              </a:rPr>
              <a:t/>
            </a:r>
            <a:br>
              <a:rPr lang="en-US" sz="3200" b="1" dirty="0">
                <a:effectLst>
                  <a:outerShdw blurRad="38100" dist="38100" dir="2700000" algn="tl">
                    <a:srgbClr val="000000">
                      <a:alpha val="43137"/>
                    </a:srgbClr>
                  </a:outerShdw>
                </a:effectLst>
                <a:latin typeface="+mn-lt"/>
              </a:rPr>
            </a:br>
            <a:r>
              <a:rPr lang="en-US" sz="1000" dirty="0">
                <a:effectLst>
                  <a:outerShdw blurRad="38100" dist="38100" dir="2700000" algn="tl">
                    <a:srgbClr val="000000">
                      <a:alpha val="43137"/>
                    </a:srgbClr>
                  </a:outerShdw>
                </a:effectLst>
                <a:latin typeface="+mn-lt"/>
              </a:rPr>
              <a:t>“</a:t>
            </a:r>
            <a:r>
              <a:rPr lang="en-GB" sz="1000" dirty="0">
                <a:effectLst>
                  <a:outerShdw blurRad="38100" dist="38100" dir="2700000" algn="tl">
                    <a:srgbClr val="000000">
                      <a:alpha val="43137"/>
                    </a:srgbClr>
                  </a:outerShdw>
                </a:effectLst>
                <a:latin typeface="+mn-lt"/>
              </a:rPr>
              <a:t>Conservation of priority species and habitats of Andros Island protected area integrating socioeconomic</a:t>
            </a:r>
            <a:r>
              <a:rPr lang="el-GR" sz="1000" dirty="0">
                <a:effectLst>
                  <a:outerShdw blurRad="38100" dist="38100" dir="2700000" algn="tl">
                    <a:srgbClr val="000000">
                      <a:alpha val="43137"/>
                    </a:srgbClr>
                  </a:outerShdw>
                </a:effectLst>
                <a:latin typeface="+mn-lt"/>
              </a:rPr>
              <a:t> </a:t>
            </a:r>
            <a:r>
              <a:rPr lang="en-GB" sz="1000" dirty="0">
                <a:effectLst>
                  <a:outerShdw blurRad="38100" dist="38100" dir="2700000" algn="tl">
                    <a:srgbClr val="000000">
                      <a:alpha val="43137"/>
                    </a:srgbClr>
                  </a:outerShdw>
                </a:effectLst>
                <a:latin typeface="+mn-lt"/>
              </a:rPr>
              <a:t>considerations”</a:t>
            </a:r>
            <a:endParaRPr lang="en-US" sz="1000" dirty="0">
              <a:effectLst>
                <a:outerShdw blurRad="38100" dist="38100" dir="2700000" algn="tl">
                  <a:srgbClr val="000000">
                    <a:alpha val="43137"/>
                  </a:srgbClr>
                </a:outerShdw>
              </a:effectLst>
              <a:latin typeface="+mn-lt"/>
            </a:endParaRPr>
          </a:p>
        </p:txBody>
      </p:sp>
      <p:sp>
        <p:nvSpPr>
          <p:cNvPr id="7" name="Subtitle 6"/>
          <p:cNvSpPr>
            <a:spLocks noGrp="1"/>
          </p:cNvSpPr>
          <p:nvPr>
            <p:ph type="subTitle" idx="1"/>
          </p:nvPr>
        </p:nvSpPr>
        <p:spPr>
          <a:xfrm>
            <a:off x="3112585" y="337209"/>
            <a:ext cx="6682548" cy="517417"/>
          </a:xfrm>
        </p:spPr>
        <p:txBody>
          <a:bodyPr>
            <a:normAutofit/>
          </a:bodyPr>
          <a:lstStyle/>
          <a:p>
            <a:r>
              <a:rPr lang="en-GB" sz="2400" b="1" dirty="0">
                <a:solidFill>
                  <a:schemeClr val="bg2"/>
                </a:solidFill>
                <a:effectLst>
                  <a:outerShdw blurRad="38100" dist="38100" dir="2700000" algn="tl">
                    <a:srgbClr val="000000">
                      <a:alpha val="43137"/>
                    </a:srgbClr>
                  </a:outerShdw>
                </a:effectLst>
              </a:rPr>
              <a:t>“LIFE Andros Park</a:t>
            </a:r>
            <a:r>
              <a:rPr lang="en-US" sz="2400" b="1" dirty="0">
                <a:solidFill>
                  <a:schemeClr val="bg2"/>
                </a:solidFill>
                <a:effectLst>
                  <a:outerShdw blurRad="38100" dist="38100" dir="2700000" algn="tl">
                    <a:srgbClr val="000000">
                      <a:alpha val="43137"/>
                    </a:srgbClr>
                  </a:outerShdw>
                </a:effectLst>
              </a:rPr>
              <a:t>”, </a:t>
            </a:r>
            <a:r>
              <a:rPr lang="en-GB" sz="2400" b="1" dirty="0">
                <a:solidFill>
                  <a:schemeClr val="bg2"/>
                </a:solidFill>
                <a:effectLst>
                  <a:outerShdw blurRad="38100" dist="38100" dir="2700000" algn="tl">
                    <a:srgbClr val="000000">
                      <a:alpha val="43137"/>
                    </a:srgbClr>
                  </a:outerShdw>
                </a:effectLst>
              </a:rPr>
              <a:t>LIFE16 NAT/GR/000606</a:t>
            </a:r>
            <a:endParaRPr lang="en-US" sz="2400" b="1" dirty="0">
              <a:solidFill>
                <a:schemeClr val="bg2"/>
              </a:solidFill>
              <a:effectLst>
                <a:outerShdw blurRad="38100" dist="38100" dir="2700000" algn="tl">
                  <a:srgbClr val="000000">
                    <a:alpha val="43137"/>
                  </a:srgbClr>
                </a:outerShdw>
              </a:effectLst>
            </a:endParaRPr>
          </a:p>
        </p:txBody>
      </p:sp>
      <p:pic>
        <p:nvPicPr>
          <p:cNvPr id="15" name="Picture 14">
            <a:extLst>
              <a:ext uri="{FF2B5EF4-FFF2-40B4-BE49-F238E27FC236}">
                <a16:creationId xmlns:a16="http://schemas.microsoft.com/office/drawing/2014/main" id="{B7A7248E-F5C4-4F9D-9CD9-64799A4D76F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2334" y="156403"/>
            <a:ext cx="776836" cy="778101"/>
          </a:xfrm>
          <a:prstGeom prst="rect">
            <a:avLst/>
          </a:prstGeom>
        </p:spPr>
      </p:pic>
      <p:pic>
        <p:nvPicPr>
          <p:cNvPr id="22" name="Picture 21">
            <a:extLst>
              <a:ext uri="{FF2B5EF4-FFF2-40B4-BE49-F238E27FC236}">
                <a16:creationId xmlns:a16="http://schemas.microsoft.com/office/drawing/2014/main" id="{E133048F-FDDE-4B41-AE92-0787A4E1730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489583" y="156403"/>
            <a:ext cx="1102313" cy="778101"/>
          </a:xfrm>
          <a:prstGeom prst="rect">
            <a:avLst/>
          </a:prstGeom>
        </p:spPr>
      </p:pic>
      <p:pic>
        <p:nvPicPr>
          <p:cNvPr id="23" name="Picture 22">
            <a:extLst>
              <a:ext uri="{FF2B5EF4-FFF2-40B4-BE49-F238E27FC236}">
                <a16:creationId xmlns:a16="http://schemas.microsoft.com/office/drawing/2014/main" id="{2BC3DAAE-A2D7-4B73-8A8E-5F9C5556A3A0}"/>
              </a:ext>
            </a:extLst>
          </p:cNvPr>
          <p:cNvPicPr>
            <a:picLocks noChangeAspect="1"/>
          </p:cNvPicPr>
          <p:nvPr/>
        </p:nvPicPr>
        <p:blipFill>
          <a:blip r:embed="rId5"/>
          <a:stretch>
            <a:fillRect/>
          </a:stretch>
        </p:blipFill>
        <p:spPr>
          <a:xfrm>
            <a:off x="10615959" y="139795"/>
            <a:ext cx="1205532" cy="794709"/>
          </a:xfrm>
          <a:prstGeom prst="rect">
            <a:avLst/>
          </a:prstGeom>
        </p:spPr>
      </p:pic>
      <p:pic>
        <p:nvPicPr>
          <p:cNvPr id="25" name="Picture 24">
            <a:extLst>
              <a:ext uri="{FF2B5EF4-FFF2-40B4-BE49-F238E27FC236}">
                <a16:creationId xmlns:a16="http://schemas.microsoft.com/office/drawing/2014/main" id="{19F58AD4-A7E4-4B8A-842C-96785E450039}"/>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934124" y="6143375"/>
            <a:ext cx="10431332" cy="552526"/>
          </a:xfrm>
          <a:prstGeom prst="rect">
            <a:avLst/>
          </a:prstGeom>
        </p:spPr>
      </p:pic>
      <p:grpSp>
        <p:nvGrpSpPr>
          <p:cNvPr id="11" name="Group 10">
            <a:extLst>
              <a:ext uri="{FF2B5EF4-FFF2-40B4-BE49-F238E27FC236}">
                <a16:creationId xmlns:a16="http://schemas.microsoft.com/office/drawing/2014/main" id="{6E78909B-468A-43AF-B30A-54B1603D39EC}"/>
              </a:ext>
            </a:extLst>
          </p:cNvPr>
          <p:cNvGrpSpPr/>
          <p:nvPr/>
        </p:nvGrpSpPr>
        <p:grpSpPr>
          <a:xfrm>
            <a:off x="8616846" y="2306076"/>
            <a:ext cx="3327196" cy="2267540"/>
            <a:chOff x="8494296" y="2306076"/>
            <a:chExt cx="3327196" cy="2267539"/>
          </a:xfrm>
        </p:grpSpPr>
        <p:pic>
          <p:nvPicPr>
            <p:cNvPr id="9" name="Picture 8">
              <a:extLst>
                <a:ext uri="{FF2B5EF4-FFF2-40B4-BE49-F238E27FC236}">
                  <a16:creationId xmlns:a16="http://schemas.microsoft.com/office/drawing/2014/main" id="{A5768BD0-6FD7-48E3-815E-65439F66CD7B}"/>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494296" y="2306076"/>
              <a:ext cx="1809609" cy="1222388"/>
            </a:xfrm>
            <a:prstGeom prst="rect">
              <a:avLst/>
            </a:prstGeom>
          </p:spPr>
        </p:pic>
        <p:pic>
          <p:nvPicPr>
            <p:cNvPr id="5" name="Picture 4">
              <a:extLst>
                <a:ext uri="{FF2B5EF4-FFF2-40B4-BE49-F238E27FC236}">
                  <a16:creationId xmlns:a16="http://schemas.microsoft.com/office/drawing/2014/main" id="{590431DE-4379-4628-9183-26A2329F1DA0}"/>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0241794" y="2306076"/>
              <a:ext cx="1579698" cy="1222388"/>
            </a:xfrm>
            <a:prstGeom prst="rect">
              <a:avLst/>
            </a:prstGeom>
          </p:spPr>
        </p:pic>
        <p:pic>
          <p:nvPicPr>
            <p:cNvPr id="8" name="Picture 7">
              <a:extLst>
                <a:ext uri="{FF2B5EF4-FFF2-40B4-BE49-F238E27FC236}">
                  <a16:creationId xmlns:a16="http://schemas.microsoft.com/office/drawing/2014/main" id="{C936D5CA-DFF7-458B-BAD3-79298158F8C8}"/>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0241794" y="3528465"/>
              <a:ext cx="1579698" cy="1045150"/>
            </a:xfrm>
            <a:prstGeom prst="rect">
              <a:avLst/>
            </a:prstGeom>
          </p:spPr>
        </p:pic>
        <p:pic>
          <p:nvPicPr>
            <p:cNvPr id="3" name="Picture 2">
              <a:extLst>
                <a:ext uri="{FF2B5EF4-FFF2-40B4-BE49-F238E27FC236}">
                  <a16:creationId xmlns:a16="http://schemas.microsoft.com/office/drawing/2014/main" id="{C7286275-C4A3-4BAB-8854-1955338EB2C4}"/>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494296" y="3528464"/>
              <a:ext cx="1747498" cy="1045151"/>
            </a:xfrm>
            <a:prstGeom prst="rect">
              <a:avLst/>
            </a:prstGeom>
          </p:spPr>
        </p:pic>
        <p:pic>
          <p:nvPicPr>
            <p:cNvPr id="4" name="Picture 3">
              <a:extLst>
                <a:ext uri="{FF2B5EF4-FFF2-40B4-BE49-F238E27FC236}">
                  <a16:creationId xmlns:a16="http://schemas.microsoft.com/office/drawing/2014/main" id="{E2E2BEBE-0B2C-405F-B99A-74ACB90C8CD4}"/>
                </a:ext>
              </a:extLst>
            </p:cNvPr>
            <p:cNvPicPr>
              <a:picLocks noChangeAspect="1"/>
            </p:cNvPicPr>
            <p:nvPr/>
          </p:nvPicPr>
          <p:blipFill>
            <a:blip r:embed="rId11"/>
            <a:stretch>
              <a:fillRect/>
            </a:stretch>
          </p:blipFill>
          <p:spPr>
            <a:xfrm>
              <a:off x="8586680" y="4370933"/>
              <a:ext cx="1084563" cy="132339"/>
            </a:xfrm>
            <a:prstGeom prst="rect">
              <a:avLst/>
            </a:prstGeom>
          </p:spPr>
        </p:pic>
      </p:grpSp>
    </p:spTree>
    <p:extLst>
      <p:ext uri="{BB962C8B-B14F-4D97-AF65-F5344CB8AC3E}">
        <p14:creationId xmlns:p14="http://schemas.microsoft.com/office/powerpoint/2010/main" val="1770518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D7882-83E2-4B2B-8C82-3EC64E8163A6}"/>
              </a:ext>
            </a:extLst>
          </p:cNvPr>
          <p:cNvSpPr>
            <a:spLocks noGrp="1"/>
          </p:cNvSpPr>
          <p:nvPr>
            <p:ph type="title"/>
          </p:nvPr>
        </p:nvSpPr>
        <p:spPr/>
        <p:txBody>
          <a:bodyPr/>
          <a:lstStyle/>
          <a:p>
            <a:r>
              <a:rPr lang="en-GB" dirty="0">
                <a:solidFill>
                  <a:srgbClr val="514843"/>
                </a:solidFill>
              </a:rPr>
              <a:t>ACTION A.4 - An insight into deliverables</a:t>
            </a:r>
            <a:endParaRPr lang="en-GB" dirty="0"/>
          </a:p>
        </p:txBody>
      </p:sp>
      <p:sp>
        <p:nvSpPr>
          <p:cNvPr id="3" name="Text Placeholder 2">
            <a:extLst>
              <a:ext uri="{FF2B5EF4-FFF2-40B4-BE49-F238E27FC236}">
                <a16:creationId xmlns:a16="http://schemas.microsoft.com/office/drawing/2014/main" id="{47A2AD6A-5771-42F7-B169-DF5F1CC6FB36}"/>
              </a:ext>
            </a:extLst>
          </p:cNvPr>
          <p:cNvSpPr>
            <a:spLocks noGrp="1"/>
          </p:cNvSpPr>
          <p:nvPr>
            <p:ph type="body" sz="half" idx="2"/>
          </p:nvPr>
        </p:nvSpPr>
        <p:spPr>
          <a:xfrm>
            <a:off x="1104898" y="1600200"/>
            <a:ext cx="9705669" cy="4572000"/>
          </a:xfrm>
        </p:spPr>
        <p:txBody>
          <a:bodyPr>
            <a:normAutofit/>
          </a:bodyPr>
          <a:lstStyle/>
          <a:p>
            <a:r>
              <a:rPr lang="en-GB" b="1" u="sng" dirty="0"/>
              <a:t>4. Technical plan for the establishment of ecotourism/fishing tourism info </a:t>
            </a:r>
            <a:r>
              <a:rPr lang="en-GB" b="1" u="sng" dirty="0" smtClean="0"/>
              <a:t>desk</a:t>
            </a:r>
          </a:p>
          <a:p>
            <a:pPr algn="ctr"/>
            <a:r>
              <a:rPr lang="en-GB" b="1" dirty="0" smtClean="0">
                <a:solidFill>
                  <a:schemeClr val="bg2">
                    <a:lumMod val="25000"/>
                  </a:schemeClr>
                </a:solidFill>
              </a:rPr>
              <a:t>Business Model Canvas (BMC)</a:t>
            </a:r>
            <a:endParaRPr lang="en-GB" b="1" dirty="0">
              <a:solidFill>
                <a:schemeClr val="bg2">
                  <a:lumMod val="25000"/>
                </a:schemeClr>
              </a:solidFill>
            </a:endParaRPr>
          </a:p>
          <a:p>
            <a:endParaRPr lang="en-GB" b="1" u="sng" dirty="0"/>
          </a:p>
          <a:p>
            <a:pPr algn="ctr"/>
            <a:r>
              <a:rPr lang="en-GB" b="1" dirty="0"/>
              <a:t>  </a:t>
            </a:r>
            <a:r>
              <a:rPr lang="en-GB" b="1" dirty="0" smtClean="0"/>
              <a:t>Business Model Canvas</a:t>
            </a:r>
            <a:endParaRPr lang="el-GR" b="1" dirty="0"/>
          </a:p>
          <a:p>
            <a:r>
              <a:rPr lang="el-GR" dirty="0">
                <a:latin typeface="arial" panose="020B0604020202020204" pitchFamily="34" charset="0"/>
              </a:rPr>
              <a:t>	</a:t>
            </a:r>
          </a:p>
          <a:p>
            <a:endParaRPr lang="el-GR" b="1" u="sng" dirty="0"/>
          </a:p>
          <a:p>
            <a:endParaRPr lang="en-GB" b="1" u="sng" dirty="0"/>
          </a:p>
        </p:txBody>
      </p:sp>
      <p:pic>
        <p:nvPicPr>
          <p:cNvPr id="4" name="Εικόνα 3"/>
          <p:cNvPicPr/>
          <p:nvPr/>
        </p:nvPicPr>
        <p:blipFill>
          <a:blip r:embed="rId2"/>
          <a:stretch>
            <a:fillRect/>
          </a:stretch>
        </p:blipFill>
        <p:spPr>
          <a:xfrm>
            <a:off x="2081350" y="2325188"/>
            <a:ext cx="6635930" cy="3683725"/>
          </a:xfrm>
          <a:prstGeom prst="rect">
            <a:avLst/>
          </a:prstGeom>
        </p:spPr>
      </p:pic>
    </p:spTree>
    <p:extLst>
      <p:ext uri="{BB962C8B-B14F-4D97-AF65-F5344CB8AC3E}">
        <p14:creationId xmlns:p14="http://schemas.microsoft.com/office/powerpoint/2010/main" val="2663167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D7882-83E2-4B2B-8C82-3EC64E8163A6}"/>
              </a:ext>
            </a:extLst>
          </p:cNvPr>
          <p:cNvSpPr>
            <a:spLocks noGrp="1"/>
          </p:cNvSpPr>
          <p:nvPr>
            <p:ph type="title"/>
          </p:nvPr>
        </p:nvSpPr>
        <p:spPr/>
        <p:txBody>
          <a:bodyPr/>
          <a:lstStyle/>
          <a:p>
            <a:r>
              <a:rPr lang="en-GB" dirty="0">
                <a:solidFill>
                  <a:srgbClr val="514843"/>
                </a:solidFill>
              </a:rPr>
              <a:t>ACTION A.4 - An insight into deliverables</a:t>
            </a:r>
            <a:endParaRPr lang="en-GB" dirty="0"/>
          </a:p>
        </p:txBody>
      </p:sp>
      <p:sp>
        <p:nvSpPr>
          <p:cNvPr id="3" name="Text Placeholder 2">
            <a:extLst>
              <a:ext uri="{FF2B5EF4-FFF2-40B4-BE49-F238E27FC236}">
                <a16:creationId xmlns:a16="http://schemas.microsoft.com/office/drawing/2014/main" id="{47A2AD6A-5771-42F7-B169-DF5F1CC6FB36}"/>
              </a:ext>
            </a:extLst>
          </p:cNvPr>
          <p:cNvSpPr>
            <a:spLocks noGrp="1"/>
          </p:cNvSpPr>
          <p:nvPr>
            <p:ph type="body" sz="half" idx="2"/>
          </p:nvPr>
        </p:nvSpPr>
        <p:spPr>
          <a:xfrm>
            <a:off x="1104898" y="1600200"/>
            <a:ext cx="9705669" cy="4572000"/>
          </a:xfrm>
        </p:spPr>
        <p:txBody>
          <a:bodyPr>
            <a:normAutofit lnSpcReduction="10000"/>
          </a:bodyPr>
          <a:lstStyle/>
          <a:p>
            <a:r>
              <a:rPr lang="en-GB" b="1" u="sng" dirty="0"/>
              <a:t>4. Technical plan for the establishment of ecotourism/fishing tourism info desk</a:t>
            </a:r>
          </a:p>
          <a:p>
            <a:r>
              <a:rPr lang="en-GB" b="1" u="sng" dirty="0"/>
              <a:t>  </a:t>
            </a:r>
            <a:endParaRPr lang="el-GR" b="1" u="sng" dirty="0"/>
          </a:p>
          <a:p>
            <a:pPr marL="342900" indent="-342900">
              <a:buFont typeface="Arial" panose="020B0604020202020204" pitchFamily="34" charset="0"/>
              <a:buChar char="•"/>
            </a:pPr>
            <a:r>
              <a:rPr lang="en-US" dirty="0" smtClean="0">
                <a:latin typeface="arial" panose="020B0604020202020204" pitchFamily="34" charset="0"/>
              </a:rPr>
              <a:t>A workshop is needed to refine the Business Model Canvas by sharing ideas with interested stakeholders </a:t>
            </a:r>
          </a:p>
          <a:p>
            <a:pPr marL="342900" indent="-342900">
              <a:buFont typeface="Arial" panose="020B0604020202020204" pitchFamily="34" charset="0"/>
              <a:buChar char="•"/>
            </a:pPr>
            <a:r>
              <a:rPr lang="en-US" dirty="0" smtClean="0">
                <a:latin typeface="arial" panose="020B0604020202020204" pitchFamily="34" charset="0"/>
              </a:rPr>
              <a:t>The refinement process includes</a:t>
            </a:r>
          </a:p>
          <a:p>
            <a:r>
              <a:rPr lang="en-US" dirty="0" smtClean="0">
                <a:latin typeface="arial" panose="020B0604020202020204" pitchFamily="34" charset="0"/>
              </a:rPr>
              <a:t>	- An introduction to the BMC tool</a:t>
            </a:r>
          </a:p>
          <a:p>
            <a:r>
              <a:rPr lang="en-US" dirty="0">
                <a:latin typeface="arial" panose="020B0604020202020204" pitchFamily="34" charset="0"/>
              </a:rPr>
              <a:t>	</a:t>
            </a:r>
            <a:r>
              <a:rPr lang="en-US" dirty="0" smtClean="0">
                <a:latin typeface="arial" panose="020B0604020202020204" pitchFamily="34" charset="0"/>
              </a:rPr>
              <a:t>- A brainstorming session</a:t>
            </a:r>
          </a:p>
          <a:p>
            <a:r>
              <a:rPr lang="en-US" dirty="0">
                <a:latin typeface="arial" panose="020B0604020202020204" pitchFamily="34" charset="0"/>
              </a:rPr>
              <a:t>	</a:t>
            </a:r>
            <a:r>
              <a:rPr lang="en-US" dirty="0" smtClean="0">
                <a:latin typeface="arial" panose="020B0604020202020204" pitchFamily="34" charset="0"/>
              </a:rPr>
              <a:t>- Work in groups (parallel sessions)</a:t>
            </a:r>
          </a:p>
          <a:p>
            <a:r>
              <a:rPr lang="en-US" dirty="0">
                <a:latin typeface="arial" panose="020B0604020202020204" pitchFamily="34" charset="0"/>
              </a:rPr>
              <a:t>	</a:t>
            </a:r>
            <a:r>
              <a:rPr lang="en-US" dirty="0" smtClean="0">
                <a:latin typeface="arial" panose="020B0604020202020204" pitchFamily="34" charset="0"/>
              </a:rPr>
              <a:t>- Debriefing session</a:t>
            </a:r>
          </a:p>
          <a:p>
            <a:endParaRPr lang="en-US" dirty="0">
              <a:latin typeface="arial" panose="020B0604020202020204" pitchFamily="34" charset="0"/>
            </a:endParaRPr>
          </a:p>
          <a:p>
            <a:r>
              <a:rPr lang="en-US" dirty="0" smtClean="0">
                <a:latin typeface="arial" panose="020B0604020202020204" pitchFamily="34" charset="0"/>
              </a:rPr>
              <a:t>PURPOSE: Identification of the preferred Business Model for Fishing tourism activities and the opening of a proactive discussion with all stakeholders</a:t>
            </a:r>
          </a:p>
          <a:p>
            <a:r>
              <a:rPr lang="en-US" dirty="0" smtClean="0">
                <a:latin typeface="arial" panose="020B0604020202020204" pitchFamily="34" charset="0"/>
              </a:rPr>
              <a:t> </a:t>
            </a:r>
            <a:endParaRPr lang="el-GR" dirty="0">
              <a:latin typeface="arial" panose="020B0604020202020204" pitchFamily="34" charset="0"/>
            </a:endParaRPr>
          </a:p>
          <a:p>
            <a:endParaRPr lang="el-GR" b="1" u="sng" dirty="0"/>
          </a:p>
          <a:p>
            <a:endParaRPr lang="en-GB" b="1" u="sng" dirty="0"/>
          </a:p>
        </p:txBody>
      </p:sp>
      <p:pic>
        <p:nvPicPr>
          <p:cNvPr id="6" name="Εικόνα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5240" y="2734491"/>
            <a:ext cx="2074578" cy="1166950"/>
          </a:xfrm>
          <a:prstGeom prst="rect">
            <a:avLst/>
          </a:prstGeom>
        </p:spPr>
      </p:pic>
      <p:pic>
        <p:nvPicPr>
          <p:cNvPr id="8" name="Εικόνα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8409577" y="3126135"/>
            <a:ext cx="2322286" cy="1306286"/>
          </a:xfrm>
          <a:prstGeom prst="rect">
            <a:avLst/>
          </a:prstGeom>
        </p:spPr>
      </p:pic>
      <p:pic>
        <p:nvPicPr>
          <p:cNvPr id="9" name="Εικόνα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93269" y="3934098"/>
            <a:ext cx="1468845" cy="1101634"/>
          </a:xfrm>
          <a:prstGeom prst="rect">
            <a:avLst/>
          </a:prstGeom>
        </p:spPr>
      </p:pic>
    </p:spTree>
    <p:extLst>
      <p:ext uri="{BB962C8B-B14F-4D97-AF65-F5344CB8AC3E}">
        <p14:creationId xmlns:p14="http://schemas.microsoft.com/office/powerpoint/2010/main" val="1349906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08CB2C01-59E2-49DF-A728-58F709CABB4D}"/>
              </a:ext>
            </a:extLst>
          </p:cNvPr>
          <p:cNvSpPr txBox="1"/>
          <p:nvPr/>
        </p:nvSpPr>
        <p:spPr>
          <a:xfrm>
            <a:off x="1076633" y="627101"/>
            <a:ext cx="4763728" cy="523220"/>
          </a:xfrm>
          <a:prstGeom prst="rect">
            <a:avLst/>
          </a:prstGeom>
          <a:noFill/>
        </p:spPr>
        <p:txBody>
          <a:bodyPr wrap="square" rtlCol="0">
            <a:spAutoFit/>
          </a:bodyPr>
          <a:lstStyle/>
          <a:p>
            <a:pPr algn="ctr"/>
            <a:r>
              <a:rPr lang="en-GB" sz="2800" dirty="0"/>
              <a:t>ACTION A.4</a:t>
            </a:r>
            <a:r>
              <a:rPr lang="el-GR" sz="2800" dirty="0"/>
              <a:t> </a:t>
            </a:r>
            <a:r>
              <a:rPr lang="en-GB" sz="2800" dirty="0"/>
              <a:t>- Overview</a:t>
            </a:r>
            <a:endParaRPr lang="en-GB" sz="2800" dirty="0">
              <a:effectLst>
                <a:outerShdw blurRad="38100" dist="38100" dir="2700000" algn="tl">
                  <a:srgbClr val="000000">
                    <a:alpha val="43137"/>
                  </a:srgbClr>
                </a:outerShdw>
              </a:effectLst>
            </a:endParaRPr>
          </a:p>
        </p:txBody>
      </p:sp>
      <p:grpSp>
        <p:nvGrpSpPr>
          <p:cNvPr id="32" name="Group 31">
            <a:extLst>
              <a:ext uri="{FF2B5EF4-FFF2-40B4-BE49-F238E27FC236}">
                <a16:creationId xmlns:a16="http://schemas.microsoft.com/office/drawing/2014/main" id="{9DC92949-CF1F-43F0-98D9-67F00CF5054C}"/>
              </a:ext>
            </a:extLst>
          </p:cNvPr>
          <p:cNvGrpSpPr/>
          <p:nvPr/>
        </p:nvGrpSpPr>
        <p:grpSpPr>
          <a:xfrm>
            <a:off x="1" y="5705180"/>
            <a:ext cx="12192000" cy="1152686"/>
            <a:chOff x="0" y="5705180"/>
            <a:chExt cx="12192000" cy="1152686"/>
          </a:xfrm>
        </p:grpSpPr>
        <p:pic>
          <p:nvPicPr>
            <p:cNvPr id="33" name="Picture 32">
              <a:extLst>
                <a:ext uri="{FF2B5EF4-FFF2-40B4-BE49-F238E27FC236}">
                  <a16:creationId xmlns:a16="http://schemas.microsoft.com/office/drawing/2014/main" id="{CA615E97-D210-4D61-90E3-8FCD4AD0DC20}"/>
                </a:ext>
              </a:extLst>
            </p:cNvPr>
            <p:cNvPicPr>
              <a:picLocks noChangeAspect="1"/>
            </p:cNvPicPr>
            <p:nvPr/>
          </p:nvPicPr>
          <p:blipFill>
            <a:blip r:embed="rId2"/>
            <a:stretch>
              <a:fillRect/>
            </a:stretch>
          </p:blipFill>
          <p:spPr>
            <a:xfrm>
              <a:off x="0" y="5705180"/>
              <a:ext cx="12192000" cy="1152686"/>
            </a:xfrm>
            <a:prstGeom prst="rect">
              <a:avLst/>
            </a:prstGeom>
          </p:spPr>
        </p:pic>
        <p:pic>
          <p:nvPicPr>
            <p:cNvPr id="34" name="Picture 33">
              <a:extLst>
                <a:ext uri="{FF2B5EF4-FFF2-40B4-BE49-F238E27FC236}">
                  <a16:creationId xmlns:a16="http://schemas.microsoft.com/office/drawing/2014/main" id="{40885ED8-56EF-4DC8-B0DB-EB4B39154E3D}"/>
                </a:ext>
              </a:extLst>
            </p:cNvPr>
            <p:cNvPicPr>
              <a:picLocks noChangeAspect="1"/>
            </p:cNvPicPr>
            <p:nvPr/>
          </p:nvPicPr>
          <p:blipFill>
            <a:blip r:embed="rId3"/>
            <a:stretch>
              <a:fillRect/>
            </a:stretch>
          </p:blipFill>
          <p:spPr>
            <a:xfrm flipH="1">
              <a:off x="154949" y="6073302"/>
              <a:ext cx="550727" cy="551626"/>
            </a:xfrm>
            <a:prstGeom prst="rect">
              <a:avLst/>
            </a:prstGeom>
          </p:spPr>
        </p:pic>
        <p:sp>
          <p:nvSpPr>
            <p:cNvPr id="35" name="TextBox 34">
              <a:extLst>
                <a:ext uri="{FF2B5EF4-FFF2-40B4-BE49-F238E27FC236}">
                  <a16:creationId xmlns:a16="http://schemas.microsoft.com/office/drawing/2014/main" id="{51427928-BA98-4638-8B8C-58A7F760A1C5}"/>
                </a:ext>
              </a:extLst>
            </p:cNvPr>
            <p:cNvSpPr txBox="1"/>
            <p:nvPr/>
          </p:nvSpPr>
          <p:spPr>
            <a:xfrm>
              <a:off x="2212436" y="6148111"/>
              <a:ext cx="6319679" cy="461665"/>
            </a:xfrm>
            <a:prstGeom prst="rect">
              <a:avLst/>
            </a:prstGeom>
            <a:noFill/>
          </p:spPr>
          <p:txBody>
            <a:bodyPr wrap="none" rtlCol="0">
              <a:spAutoFit/>
            </a:bodyPr>
            <a:lstStyle/>
            <a:p>
              <a:pPr algn="ctr"/>
              <a:r>
                <a:rPr lang="en-GB" sz="2400" b="1" dirty="0">
                  <a:solidFill>
                    <a:schemeClr val="bg1"/>
                  </a:solidFill>
                  <a:effectLst>
                    <a:outerShdw blurRad="38100" dist="38100" dir="2700000" algn="tl">
                      <a:srgbClr val="000000">
                        <a:alpha val="43137"/>
                      </a:srgbClr>
                    </a:outerShdw>
                  </a:effectLst>
                </a:rPr>
                <a:t>“LIFE Andros Park</a:t>
              </a:r>
              <a:r>
                <a:rPr lang="en-US" sz="2400" b="1" dirty="0">
                  <a:solidFill>
                    <a:schemeClr val="bg1"/>
                  </a:solidFill>
                  <a:effectLst>
                    <a:outerShdw blurRad="38100" dist="38100" dir="2700000" algn="tl">
                      <a:srgbClr val="000000">
                        <a:alpha val="43137"/>
                      </a:srgbClr>
                    </a:outerShdw>
                  </a:effectLst>
                </a:rPr>
                <a:t>”,</a:t>
              </a:r>
              <a:r>
                <a:rPr lang="el-GR" sz="2400" b="1" dirty="0">
                  <a:solidFill>
                    <a:schemeClr val="bg1"/>
                  </a:solidFill>
                  <a:effectLst>
                    <a:outerShdw blurRad="38100" dist="38100" dir="2700000" algn="tl">
                      <a:srgbClr val="000000">
                        <a:alpha val="43137"/>
                      </a:srgbClr>
                    </a:outerShdw>
                  </a:effectLst>
                </a:rPr>
                <a:t> </a:t>
              </a:r>
              <a:r>
                <a:rPr lang="en-GB" sz="2400" b="1" dirty="0">
                  <a:solidFill>
                    <a:schemeClr val="bg1"/>
                  </a:solidFill>
                  <a:effectLst>
                    <a:outerShdw blurRad="38100" dist="38100" dir="2700000" algn="tl">
                      <a:srgbClr val="000000">
                        <a:alpha val="43137"/>
                      </a:srgbClr>
                    </a:outerShdw>
                  </a:effectLst>
                </a:rPr>
                <a:t>LIFE16 NAT/GR/000606</a:t>
              </a:r>
              <a:endParaRPr lang="en-GB" sz="2400" dirty="0">
                <a:solidFill>
                  <a:schemeClr val="bg1"/>
                </a:solidFill>
                <a:effectLst>
                  <a:outerShdw blurRad="38100" dist="38100" dir="2700000" algn="tl">
                    <a:srgbClr val="000000">
                      <a:alpha val="43137"/>
                    </a:srgbClr>
                  </a:outerShdw>
                </a:effectLst>
              </a:endParaRPr>
            </a:p>
          </p:txBody>
        </p:sp>
        <p:grpSp>
          <p:nvGrpSpPr>
            <p:cNvPr id="36" name="Group 35">
              <a:extLst>
                <a:ext uri="{FF2B5EF4-FFF2-40B4-BE49-F238E27FC236}">
                  <a16:creationId xmlns:a16="http://schemas.microsoft.com/office/drawing/2014/main" id="{A3A0D33E-2A59-46F5-9686-8DC601F3C9FA}"/>
                </a:ext>
              </a:extLst>
            </p:cNvPr>
            <p:cNvGrpSpPr/>
            <p:nvPr/>
          </p:nvGrpSpPr>
          <p:grpSpPr>
            <a:xfrm>
              <a:off x="10304885" y="6078559"/>
              <a:ext cx="1684050" cy="546369"/>
              <a:chOff x="10185616" y="6212449"/>
              <a:chExt cx="1684050" cy="546369"/>
            </a:xfrm>
          </p:grpSpPr>
          <p:pic>
            <p:nvPicPr>
              <p:cNvPr id="37" name="Picture 36">
                <a:extLst>
                  <a:ext uri="{FF2B5EF4-FFF2-40B4-BE49-F238E27FC236}">
                    <a16:creationId xmlns:a16="http://schemas.microsoft.com/office/drawing/2014/main" id="{117897C8-9ACE-4CAF-A334-521FD6ED313B}"/>
                  </a:ext>
                </a:extLst>
              </p:cNvPr>
              <p:cNvPicPr>
                <a:picLocks noChangeAspect="1"/>
              </p:cNvPicPr>
              <p:nvPr/>
            </p:nvPicPr>
            <p:blipFill>
              <a:blip r:embed="rId4"/>
              <a:stretch>
                <a:fillRect/>
              </a:stretch>
            </p:blipFill>
            <p:spPr>
              <a:xfrm>
                <a:off x="10185616" y="6212449"/>
                <a:ext cx="819014" cy="546369"/>
              </a:xfrm>
              <a:prstGeom prst="rect">
                <a:avLst/>
              </a:prstGeom>
            </p:spPr>
          </p:pic>
          <p:pic>
            <p:nvPicPr>
              <p:cNvPr id="38" name="Picture 37">
                <a:extLst>
                  <a:ext uri="{FF2B5EF4-FFF2-40B4-BE49-F238E27FC236}">
                    <a16:creationId xmlns:a16="http://schemas.microsoft.com/office/drawing/2014/main" id="{0096BA56-F462-4DA9-AFF5-B4DE0FAC449D}"/>
                  </a:ext>
                </a:extLst>
              </p:cNvPr>
              <p:cNvPicPr>
                <a:picLocks noChangeAspect="1"/>
              </p:cNvPicPr>
              <p:nvPr/>
            </p:nvPicPr>
            <p:blipFill>
              <a:blip r:embed="rId5"/>
              <a:stretch>
                <a:fillRect/>
              </a:stretch>
            </p:blipFill>
            <p:spPr>
              <a:xfrm>
                <a:off x="10992677" y="6212449"/>
                <a:ext cx="876989" cy="546369"/>
              </a:xfrm>
              <a:prstGeom prst="rect">
                <a:avLst/>
              </a:prstGeom>
            </p:spPr>
          </p:pic>
        </p:grpSp>
      </p:grpSp>
      <p:graphicFrame>
        <p:nvGraphicFramePr>
          <p:cNvPr id="2" name="Table 1">
            <a:extLst>
              <a:ext uri="{FF2B5EF4-FFF2-40B4-BE49-F238E27FC236}">
                <a16:creationId xmlns:a16="http://schemas.microsoft.com/office/drawing/2014/main" id="{D73F3F12-803B-4705-8089-916BAED0A6D9}"/>
              </a:ext>
            </a:extLst>
          </p:cNvPr>
          <p:cNvGraphicFramePr>
            <a:graphicFrameLocks noGrp="1"/>
          </p:cNvGraphicFramePr>
          <p:nvPr>
            <p:extLst>
              <p:ext uri="{D42A27DB-BD31-4B8C-83A1-F6EECF244321}">
                <p14:modId xmlns:p14="http://schemas.microsoft.com/office/powerpoint/2010/main" val="1577536095"/>
              </p:ext>
            </p:extLst>
          </p:nvPr>
        </p:nvGraphicFramePr>
        <p:xfrm>
          <a:off x="1776361" y="1593252"/>
          <a:ext cx="7946759" cy="1651508"/>
        </p:xfrm>
        <a:graphic>
          <a:graphicData uri="http://schemas.openxmlformats.org/drawingml/2006/table">
            <a:tbl>
              <a:tblPr firstRow="1" bandRow="1">
                <a:tableStyleId>{5C22544A-7EE6-4342-B048-85BDC9FD1C3A}</a:tableStyleId>
              </a:tblPr>
              <a:tblGrid>
                <a:gridCol w="4976139">
                  <a:extLst>
                    <a:ext uri="{9D8B030D-6E8A-4147-A177-3AD203B41FA5}">
                      <a16:colId xmlns:a16="http://schemas.microsoft.com/office/drawing/2014/main" val="415725830"/>
                    </a:ext>
                  </a:extLst>
                </a:gridCol>
                <a:gridCol w="1575931">
                  <a:extLst>
                    <a:ext uri="{9D8B030D-6E8A-4147-A177-3AD203B41FA5}">
                      <a16:colId xmlns:a16="http://schemas.microsoft.com/office/drawing/2014/main" val="3612665728"/>
                    </a:ext>
                  </a:extLst>
                </a:gridCol>
                <a:gridCol w="1394689">
                  <a:extLst>
                    <a:ext uri="{9D8B030D-6E8A-4147-A177-3AD203B41FA5}">
                      <a16:colId xmlns:a16="http://schemas.microsoft.com/office/drawing/2014/main" val="4049999861"/>
                    </a:ext>
                  </a:extLst>
                </a:gridCol>
              </a:tblGrid>
              <a:tr h="370840">
                <a:tc>
                  <a:txBody>
                    <a:bodyPr/>
                    <a:lstStyle/>
                    <a:p>
                      <a:r>
                        <a:rPr lang="en-GB" dirty="0"/>
                        <a:t>Milestones</a:t>
                      </a:r>
                    </a:p>
                  </a:txBody>
                  <a:tcPr/>
                </a:tc>
                <a:tc>
                  <a:txBody>
                    <a:bodyPr/>
                    <a:lstStyle/>
                    <a:p>
                      <a:r>
                        <a:rPr lang="en-GB" dirty="0"/>
                        <a:t>Deadline</a:t>
                      </a:r>
                    </a:p>
                  </a:txBody>
                  <a:tcPr/>
                </a:tc>
                <a:tc>
                  <a:txBody>
                    <a:bodyPr/>
                    <a:lstStyle/>
                    <a:p>
                      <a:r>
                        <a:rPr lang="en-GB" dirty="0"/>
                        <a:t>Status</a:t>
                      </a:r>
                    </a:p>
                  </a:txBody>
                  <a:tcPr/>
                </a:tc>
                <a:extLst>
                  <a:ext uri="{0D108BD9-81ED-4DB2-BD59-A6C34878D82A}">
                    <a16:rowId xmlns:a16="http://schemas.microsoft.com/office/drawing/2014/main" val="2064585590"/>
                  </a:ext>
                </a:extLst>
              </a:tr>
              <a:tr h="370840">
                <a:tc>
                  <a:txBody>
                    <a:bodyPr/>
                    <a:lstStyle/>
                    <a:p>
                      <a:r>
                        <a:rPr lang="en-GB" dirty="0"/>
                        <a:t>Organisation of the 1</a:t>
                      </a:r>
                      <a:r>
                        <a:rPr lang="en-GB" baseline="30000" dirty="0"/>
                        <a:t>st</a:t>
                      </a:r>
                      <a:r>
                        <a:rPr lang="en-GB" dirty="0"/>
                        <a:t> workshop with stakeholders </a:t>
                      </a:r>
                    </a:p>
                  </a:txBody>
                  <a:tcPr/>
                </a:tc>
                <a:tc>
                  <a:txBody>
                    <a:bodyPr/>
                    <a:lstStyle/>
                    <a:p>
                      <a:r>
                        <a:rPr lang="en-GB" dirty="0"/>
                        <a:t>12/2017</a:t>
                      </a:r>
                    </a:p>
                  </a:txBody>
                  <a:tcPr/>
                </a:tc>
                <a:tc>
                  <a:txBody>
                    <a:bodyPr/>
                    <a:lstStyle/>
                    <a:p>
                      <a:r>
                        <a:rPr lang="en-GB" dirty="0"/>
                        <a:t>Completed </a:t>
                      </a:r>
                    </a:p>
                  </a:txBody>
                  <a:tcPr/>
                </a:tc>
                <a:extLst>
                  <a:ext uri="{0D108BD9-81ED-4DB2-BD59-A6C34878D82A}">
                    <a16:rowId xmlns:a16="http://schemas.microsoft.com/office/drawing/2014/main" val="2829338472"/>
                  </a:ext>
                </a:extLst>
              </a:tr>
              <a:tr h="370840">
                <a:tc>
                  <a:txBody>
                    <a:bodyPr/>
                    <a:lstStyle/>
                    <a:p>
                      <a:r>
                        <a:rPr lang="en-GB" dirty="0"/>
                        <a:t>Organisation of the 2</a:t>
                      </a:r>
                      <a:r>
                        <a:rPr lang="en-GB" baseline="30000" dirty="0"/>
                        <a:t>nd</a:t>
                      </a:r>
                      <a:r>
                        <a:rPr lang="en-GB" dirty="0"/>
                        <a:t> workshop with stakeholders </a:t>
                      </a:r>
                    </a:p>
                  </a:txBody>
                  <a:tcPr/>
                </a:tc>
                <a:tc>
                  <a:txBody>
                    <a:bodyPr/>
                    <a:lstStyle/>
                    <a:p>
                      <a:r>
                        <a:rPr lang="en-GB" dirty="0"/>
                        <a:t>05/2018</a:t>
                      </a:r>
                    </a:p>
                  </a:txBody>
                  <a:tcPr/>
                </a:tc>
                <a:tc>
                  <a:txBody>
                    <a:bodyPr/>
                    <a:lstStyle/>
                    <a:p>
                      <a:r>
                        <a:rPr lang="en-GB" dirty="0"/>
                        <a:t>Completed</a:t>
                      </a:r>
                    </a:p>
                  </a:txBody>
                  <a:tcPr/>
                </a:tc>
                <a:extLst>
                  <a:ext uri="{0D108BD9-81ED-4DB2-BD59-A6C34878D82A}">
                    <a16:rowId xmlns:a16="http://schemas.microsoft.com/office/drawing/2014/main" val="240674599"/>
                  </a:ext>
                </a:extLst>
              </a:tr>
            </a:tbl>
          </a:graphicData>
        </a:graphic>
      </p:graphicFrame>
      <p:pic>
        <p:nvPicPr>
          <p:cNvPr id="3" name="Picture 2">
            <a:extLst>
              <a:ext uri="{FF2B5EF4-FFF2-40B4-BE49-F238E27FC236}">
                <a16:creationId xmlns:a16="http://schemas.microsoft.com/office/drawing/2014/main" id="{FDE10FCC-BD11-4A61-AD19-81940FAC3F67}"/>
              </a:ext>
            </a:extLst>
          </p:cNvPr>
          <p:cNvPicPr>
            <a:picLocks noChangeAspect="1"/>
          </p:cNvPicPr>
          <p:nvPr/>
        </p:nvPicPr>
        <p:blipFill>
          <a:blip r:embed="rId6"/>
          <a:stretch>
            <a:fillRect/>
          </a:stretch>
        </p:blipFill>
        <p:spPr>
          <a:xfrm>
            <a:off x="4959013" y="3610741"/>
            <a:ext cx="2859272" cy="1651508"/>
          </a:xfrm>
          <a:prstGeom prst="rect">
            <a:avLst/>
          </a:prstGeom>
        </p:spPr>
      </p:pic>
      <p:pic>
        <p:nvPicPr>
          <p:cNvPr id="4" name="Picture 3">
            <a:extLst>
              <a:ext uri="{FF2B5EF4-FFF2-40B4-BE49-F238E27FC236}">
                <a16:creationId xmlns:a16="http://schemas.microsoft.com/office/drawing/2014/main" id="{F9107AC7-63E5-474C-A70F-2C37F212A38F}"/>
              </a:ext>
            </a:extLst>
          </p:cNvPr>
          <p:cNvPicPr>
            <a:picLocks noChangeAspect="1"/>
          </p:cNvPicPr>
          <p:nvPr/>
        </p:nvPicPr>
        <p:blipFill>
          <a:blip r:embed="rId7"/>
          <a:stretch>
            <a:fillRect/>
          </a:stretch>
        </p:blipFill>
        <p:spPr>
          <a:xfrm>
            <a:off x="8606612" y="3610741"/>
            <a:ext cx="2859272" cy="1651508"/>
          </a:xfrm>
          <a:prstGeom prst="rect">
            <a:avLst/>
          </a:prstGeom>
        </p:spPr>
      </p:pic>
      <p:pic>
        <p:nvPicPr>
          <p:cNvPr id="5" name="Picture 4">
            <a:extLst>
              <a:ext uri="{FF2B5EF4-FFF2-40B4-BE49-F238E27FC236}">
                <a16:creationId xmlns:a16="http://schemas.microsoft.com/office/drawing/2014/main" id="{5C5F8956-1561-4BA6-B867-9767C31D561C}"/>
              </a:ext>
            </a:extLst>
          </p:cNvPr>
          <p:cNvPicPr>
            <a:picLocks noChangeAspect="1"/>
          </p:cNvPicPr>
          <p:nvPr/>
        </p:nvPicPr>
        <p:blipFill>
          <a:blip r:embed="rId8"/>
          <a:stretch>
            <a:fillRect/>
          </a:stretch>
        </p:blipFill>
        <p:spPr>
          <a:xfrm>
            <a:off x="1289294" y="3610741"/>
            <a:ext cx="2796835" cy="1651508"/>
          </a:xfrm>
          <a:prstGeom prst="rect">
            <a:avLst/>
          </a:prstGeom>
        </p:spPr>
      </p:pic>
    </p:spTree>
    <p:extLst>
      <p:ext uri="{BB962C8B-B14F-4D97-AF65-F5344CB8AC3E}">
        <p14:creationId xmlns:p14="http://schemas.microsoft.com/office/powerpoint/2010/main" val="3998308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26886" y="2487066"/>
            <a:ext cx="8011794" cy="2501339"/>
          </a:xfrm>
        </p:spPr>
        <p:txBody>
          <a:bodyPr anchor="ctr">
            <a:noAutofit/>
          </a:bodyPr>
          <a:lstStyle/>
          <a:p>
            <a:r>
              <a:rPr lang="en-US" sz="2800" b="1" dirty="0"/>
              <a:t>Action E.3:</a:t>
            </a:r>
            <a:r>
              <a:rPr lang="en-US" sz="2800" dirty="0"/>
              <a:t> Training workshops and seminars for key stakeholders</a:t>
            </a:r>
            <a:r>
              <a:rPr lang="en-GB" dirty="0"/>
              <a:t/>
            </a:r>
            <a:br>
              <a:rPr lang="en-GB" dirty="0"/>
            </a:br>
            <a:r>
              <a:rPr lang="el-GR" sz="3200" b="1" dirty="0">
                <a:effectLst>
                  <a:outerShdw blurRad="38100" dist="38100" dir="2700000" algn="tl">
                    <a:srgbClr val="000000">
                      <a:alpha val="43137"/>
                    </a:srgbClr>
                  </a:outerShdw>
                </a:effectLst>
                <a:latin typeface="+mn-lt"/>
              </a:rPr>
              <a:t/>
            </a:r>
            <a:br>
              <a:rPr lang="el-GR" sz="3200" b="1" dirty="0">
                <a:effectLst>
                  <a:outerShdw blurRad="38100" dist="38100" dir="2700000" algn="tl">
                    <a:srgbClr val="000000">
                      <a:alpha val="43137"/>
                    </a:srgbClr>
                  </a:outerShdw>
                </a:effectLst>
                <a:latin typeface="+mn-lt"/>
              </a:rPr>
            </a:br>
            <a:r>
              <a:rPr lang="en-US" sz="3200" b="1" dirty="0">
                <a:effectLst>
                  <a:outerShdw blurRad="38100" dist="38100" dir="2700000" algn="tl">
                    <a:srgbClr val="000000">
                      <a:alpha val="43137"/>
                    </a:srgbClr>
                  </a:outerShdw>
                </a:effectLst>
                <a:latin typeface="+mn-lt"/>
              </a:rPr>
              <a:t/>
            </a:r>
            <a:br>
              <a:rPr lang="en-US" sz="3200" b="1" dirty="0">
                <a:effectLst>
                  <a:outerShdw blurRad="38100" dist="38100" dir="2700000" algn="tl">
                    <a:srgbClr val="000000">
                      <a:alpha val="43137"/>
                    </a:srgbClr>
                  </a:outerShdw>
                </a:effectLst>
                <a:latin typeface="+mn-lt"/>
              </a:rPr>
            </a:br>
            <a:r>
              <a:rPr lang="en-US" sz="1000" dirty="0">
                <a:effectLst>
                  <a:outerShdw blurRad="38100" dist="38100" dir="2700000" algn="tl">
                    <a:srgbClr val="000000">
                      <a:alpha val="43137"/>
                    </a:srgbClr>
                  </a:outerShdw>
                </a:effectLst>
                <a:latin typeface="+mn-lt"/>
              </a:rPr>
              <a:t>“</a:t>
            </a:r>
            <a:r>
              <a:rPr lang="en-GB" sz="1000" dirty="0">
                <a:effectLst>
                  <a:outerShdw blurRad="38100" dist="38100" dir="2700000" algn="tl">
                    <a:srgbClr val="000000">
                      <a:alpha val="43137"/>
                    </a:srgbClr>
                  </a:outerShdw>
                </a:effectLst>
                <a:latin typeface="+mn-lt"/>
              </a:rPr>
              <a:t>Conservation of priority species and habitats of Andros Island protected area integrating socioeconomic</a:t>
            </a:r>
            <a:r>
              <a:rPr lang="el-GR" sz="1000" dirty="0">
                <a:effectLst>
                  <a:outerShdw blurRad="38100" dist="38100" dir="2700000" algn="tl">
                    <a:srgbClr val="000000">
                      <a:alpha val="43137"/>
                    </a:srgbClr>
                  </a:outerShdw>
                </a:effectLst>
                <a:latin typeface="+mn-lt"/>
              </a:rPr>
              <a:t> </a:t>
            </a:r>
            <a:r>
              <a:rPr lang="en-GB" sz="1000" dirty="0">
                <a:effectLst>
                  <a:outerShdw blurRad="38100" dist="38100" dir="2700000" algn="tl">
                    <a:srgbClr val="000000">
                      <a:alpha val="43137"/>
                    </a:srgbClr>
                  </a:outerShdw>
                </a:effectLst>
                <a:latin typeface="+mn-lt"/>
              </a:rPr>
              <a:t>considerations”</a:t>
            </a:r>
            <a:endParaRPr lang="en-US" sz="1000" dirty="0">
              <a:effectLst>
                <a:outerShdw blurRad="38100" dist="38100" dir="2700000" algn="tl">
                  <a:srgbClr val="000000">
                    <a:alpha val="43137"/>
                  </a:srgbClr>
                </a:outerShdw>
              </a:effectLst>
              <a:latin typeface="+mn-lt"/>
            </a:endParaRPr>
          </a:p>
        </p:txBody>
      </p:sp>
      <p:sp>
        <p:nvSpPr>
          <p:cNvPr id="7" name="Subtitle 6"/>
          <p:cNvSpPr>
            <a:spLocks noGrp="1"/>
          </p:cNvSpPr>
          <p:nvPr>
            <p:ph type="subTitle" idx="1"/>
          </p:nvPr>
        </p:nvSpPr>
        <p:spPr>
          <a:xfrm>
            <a:off x="3112585" y="337209"/>
            <a:ext cx="6682548" cy="517417"/>
          </a:xfrm>
        </p:spPr>
        <p:txBody>
          <a:bodyPr>
            <a:normAutofit/>
          </a:bodyPr>
          <a:lstStyle/>
          <a:p>
            <a:r>
              <a:rPr lang="en-GB" sz="2400" b="1" dirty="0">
                <a:solidFill>
                  <a:schemeClr val="bg2"/>
                </a:solidFill>
                <a:effectLst>
                  <a:outerShdw blurRad="38100" dist="38100" dir="2700000" algn="tl">
                    <a:srgbClr val="000000">
                      <a:alpha val="43137"/>
                    </a:srgbClr>
                  </a:outerShdw>
                </a:effectLst>
              </a:rPr>
              <a:t>“LIFE Andros Park</a:t>
            </a:r>
            <a:r>
              <a:rPr lang="en-US" sz="2400" b="1" dirty="0">
                <a:solidFill>
                  <a:schemeClr val="bg2"/>
                </a:solidFill>
                <a:effectLst>
                  <a:outerShdw blurRad="38100" dist="38100" dir="2700000" algn="tl">
                    <a:srgbClr val="000000">
                      <a:alpha val="43137"/>
                    </a:srgbClr>
                  </a:outerShdw>
                </a:effectLst>
              </a:rPr>
              <a:t>”, </a:t>
            </a:r>
            <a:r>
              <a:rPr lang="en-GB" sz="2400" b="1" dirty="0">
                <a:solidFill>
                  <a:schemeClr val="bg2"/>
                </a:solidFill>
                <a:effectLst>
                  <a:outerShdw blurRad="38100" dist="38100" dir="2700000" algn="tl">
                    <a:srgbClr val="000000">
                      <a:alpha val="43137"/>
                    </a:srgbClr>
                  </a:outerShdw>
                </a:effectLst>
              </a:rPr>
              <a:t>LIFE16 NAT/GR/000606</a:t>
            </a:r>
            <a:endParaRPr lang="en-US" sz="2400" b="1" dirty="0">
              <a:solidFill>
                <a:schemeClr val="bg2"/>
              </a:solidFill>
              <a:effectLst>
                <a:outerShdw blurRad="38100" dist="38100" dir="2700000" algn="tl">
                  <a:srgbClr val="000000">
                    <a:alpha val="43137"/>
                  </a:srgbClr>
                </a:outerShdw>
              </a:effectLst>
            </a:endParaRPr>
          </a:p>
        </p:txBody>
      </p:sp>
      <p:pic>
        <p:nvPicPr>
          <p:cNvPr id="15" name="Picture 14">
            <a:extLst>
              <a:ext uri="{FF2B5EF4-FFF2-40B4-BE49-F238E27FC236}">
                <a16:creationId xmlns:a16="http://schemas.microsoft.com/office/drawing/2014/main" id="{B7A7248E-F5C4-4F9D-9CD9-64799A4D76F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2334" y="156403"/>
            <a:ext cx="776836" cy="778101"/>
          </a:xfrm>
          <a:prstGeom prst="rect">
            <a:avLst/>
          </a:prstGeom>
        </p:spPr>
      </p:pic>
      <p:pic>
        <p:nvPicPr>
          <p:cNvPr id="22" name="Picture 21">
            <a:extLst>
              <a:ext uri="{FF2B5EF4-FFF2-40B4-BE49-F238E27FC236}">
                <a16:creationId xmlns:a16="http://schemas.microsoft.com/office/drawing/2014/main" id="{E133048F-FDDE-4B41-AE92-0787A4E1730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489583" y="156403"/>
            <a:ext cx="1102313" cy="778101"/>
          </a:xfrm>
          <a:prstGeom prst="rect">
            <a:avLst/>
          </a:prstGeom>
        </p:spPr>
      </p:pic>
      <p:pic>
        <p:nvPicPr>
          <p:cNvPr id="23" name="Picture 22">
            <a:extLst>
              <a:ext uri="{FF2B5EF4-FFF2-40B4-BE49-F238E27FC236}">
                <a16:creationId xmlns:a16="http://schemas.microsoft.com/office/drawing/2014/main" id="{2BC3DAAE-A2D7-4B73-8A8E-5F9C5556A3A0}"/>
              </a:ext>
            </a:extLst>
          </p:cNvPr>
          <p:cNvPicPr>
            <a:picLocks noChangeAspect="1"/>
          </p:cNvPicPr>
          <p:nvPr/>
        </p:nvPicPr>
        <p:blipFill>
          <a:blip r:embed="rId5"/>
          <a:stretch>
            <a:fillRect/>
          </a:stretch>
        </p:blipFill>
        <p:spPr>
          <a:xfrm>
            <a:off x="10615959" y="139795"/>
            <a:ext cx="1205532" cy="794709"/>
          </a:xfrm>
          <a:prstGeom prst="rect">
            <a:avLst/>
          </a:prstGeom>
        </p:spPr>
      </p:pic>
      <p:pic>
        <p:nvPicPr>
          <p:cNvPr id="25" name="Picture 24">
            <a:extLst>
              <a:ext uri="{FF2B5EF4-FFF2-40B4-BE49-F238E27FC236}">
                <a16:creationId xmlns:a16="http://schemas.microsoft.com/office/drawing/2014/main" id="{19F58AD4-A7E4-4B8A-842C-96785E450039}"/>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934124" y="6143375"/>
            <a:ext cx="10431332" cy="552526"/>
          </a:xfrm>
          <a:prstGeom prst="rect">
            <a:avLst/>
          </a:prstGeom>
        </p:spPr>
      </p:pic>
      <p:grpSp>
        <p:nvGrpSpPr>
          <p:cNvPr id="11" name="Group 10">
            <a:extLst>
              <a:ext uri="{FF2B5EF4-FFF2-40B4-BE49-F238E27FC236}">
                <a16:creationId xmlns:a16="http://schemas.microsoft.com/office/drawing/2014/main" id="{6E78909B-468A-43AF-B30A-54B1603D39EC}"/>
              </a:ext>
            </a:extLst>
          </p:cNvPr>
          <p:cNvGrpSpPr/>
          <p:nvPr/>
        </p:nvGrpSpPr>
        <p:grpSpPr>
          <a:xfrm>
            <a:off x="8616846" y="2306076"/>
            <a:ext cx="3327196" cy="2267540"/>
            <a:chOff x="8494296" y="2306076"/>
            <a:chExt cx="3327196" cy="2267539"/>
          </a:xfrm>
        </p:grpSpPr>
        <p:pic>
          <p:nvPicPr>
            <p:cNvPr id="9" name="Picture 8">
              <a:extLst>
                <a:ext uri="{FF2B5EF4-FFF2-40B4-BE49-F238E27FC236}">
                  <a16:creationId xmlns:a16="http://schemas.microsoft.com/office/drawing/2014/main" id="{A5768BD0-6FD7-48E3-815E-65439F66CD7B}"/>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494296" y="2306076"/>
              <a:ext cx="1809609" cy="1222388"/>
            </a:xfrm>
            <a:prstGeom prst="rect">
              <a:avLst/>
            </a:prstGeom>
          </p:spPr>
        </p:pic>
        <p:pic>
          <p:nvPicPr>
            <p:cNvPr id="5" name="Picture 4">
              <a:extLst>
                <a:ext uri="{FF2B5EF4-FFF2-40B4-BE49-F238E27FC236}">
                  <a16:creationId xmlns:a16="http://schemas.microsoft.com/office/drawing/2014/main" id="{590431DE-4379-4628-9183-26A2329F1DA0}"/>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0241794" y="2306076"/>
              <a:ext cx="1579698" cy="1222388"/>
            </a:xfrm>
            <a:prstGeom prst="rect">
              <a:avLst/>
            </a:prstGeom>
          </p:spPr>
        </p:pic>
        <p:pic>
          <p:nvPicPr>
            <p:cNvPr id="8" name="Picture 7">
              <a:extLst>
                <a:ext uri="{FF2B5EF4-FFF2-40B4-BE49-F238E27FC236}">
                  <a16:creationId xmlns:a16="http://schemas.microsoft.com/office/drawing/2014/main" id="{C936D5CA-DFF7-458B-BAD3-79298158F8C8}"/>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0241794" y="3528465"/>
              <a:ext cx="1579698" cy="1045150"/>
            </a:xfrm>
            <a:prstGeom prst="rect">
              <a:avLst/>
            </a:prstGeom>
          </p:spPr>
        </p:pic>
        <p:pic>
          <p:nvPicPr>
            <p:cNvPr id="3" name="Picture 2">
              <a:extLst>
                <a:ext uri="{FF2B5EF4-FFF2-40B4-BE49-F238E27FC236}">
                  <a16:creationId xmlns:a16="http://schemas.microsoft.com/office/drawing/2014/main" id="{C7286275-C4A3-4BAB-8854-1955338EB2C4}"/>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494296" y="3528464"/>
              <a:ext cx="1747498" cy="1045151"/>
            </a:xfrm>
            <a:prstGeom prst="rect">
              <a:avLst/>
            </a:prstGeom>
          </p:spPr>
        </p:pic>
        <p:pic>
          <p:nvPicPr>
            <p:cNvPr id="4" name="Picture 3">
              <a:extLst>
                <a:ext uri="{FF2B5EF4-FFF2-40B4-BE49-F238E27FC236}">
                  <a16:creationId xmlns:a16="http://schemas.microsoft.com/office/drawing/2014/main" id="{E2E2BEBE-0B2C-405F-B99A-74ACB90C8CD4}"/>
                </a:ext>
              </a:extLst>
            </p:cNvPr>
            <p:cNvPicPr>
              <a:picLocks noChangeAspect="1"/>
            </p:cNvPicPr>
            <p:nvPr/>
          </p:nvPicPr>
          <p:blipFill>
            <a:blip r:embed="rId11"/>
            <a:stretch>
              <a:fillRect/>
            </a:stretch>
          </p:blipFill>
          <p:spPr>
            <a:xfrm>
              <a:off x="8586680" y="4370933"/>
              <a:ext cx="1084563" cy="132339"/>
            </a:xfrm>
            <a:prstGeom prst="rect">
              <a:avLst/>
            </a:prstGeom>
          </p:spPr>
        </p:pic>
      </p:grpSp>
    </p:spTree>
    <p:extLst>
      <p:ext uri="{BB962C8B-B14F-4D97-AF65-F5344CB8AC3E}">
        <p14:creationId xmlns:p14="http://schemas.microsoft.com/office/powerpoint/2010/main" val="4072698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08CB2C01-59E2-49DF-A728-58F709CABB4D}"/>
              </a:ext>
            </a:extLst>
          </p:cNvPr>
          <p:cNvSpPr txBox="1"/>
          <p:nvPr/>
        </p:nvSpPr>
        <p:spPr>
          <a:xfrm>
            <a:off x="1076633" y="627101"/>
            <a:ext cx="4763728" cy="523220"/>
          </a:xfrm>
          <a:prstGeom prst="rect">
            <a:avLst/>
          </a:prstGeom>
          <a:noFill/>
        </p:spPr>
        <p:txBody>
          <a:bodyPr wrap="square" rtlCol="0">
            <a:spAutoFit/>
          </a:bodyPr>
          <a:lstStyle/>
          <a:p>
            <a:pPr algn="ctr"/>
            <a:r>
              <a:rPr lang="en-GB" sz="2800" dirty="0"/>
              <a:t>ACTION E.3</a:t>
            </a:r>
            <a:r>
              <a:rPr lang="el-GR" sz="2800" dirty="0"/>
              <a:t> </a:t>
            </a:r>
            <a:r>
              <a:rPr lang="en-GB" sz="2800" dirty="0"/>
              <a:t>- Overview</a:t>
            </a:r>
            <a:endParaRPr lang="en-GB" sz="2800" dirty="0">
              <a:effectLst>
                <a:outerShdw blurRad="38100" dist="38100" dir="2700000" algn="tl">
                  <a:srgbClr val="000000">
                    <a:alpha val="43137"/>
                  </a:srgbClr>
                </a:outerShdw>
              </a:effectLst>
            </a:endParaRPr>
          </a:p>
        </p:txBody>
      </p:sp>
      <p:grpSp>
        <p:nvGrpSpPr>
          <p:cNvPr id="32" name="Group 31">
            <a:extLst>
              <a:ext uri="{FF2B5EF4-FFF2-40B4-BE49-F238E27FC236}">
                <a16:creationId xmlns:a16="http://schemas.microsoft.com/office/drawing/2014/main" id="{9DC92949-CF1F-43F0-98D9-67F00CF5054C}"/>
              </a:ext>
            </a:extLst>
          </p:cNvPr>
          <p:cNvGrpSpPr/>
          <p:nvPr/>
        </p:nvGrpSpPr>
        <p:grpSpPr>
          <a:xfrm>
            <a:off x="1" y="5705180"/>
            <a:ext cx="12192000" cy="1152686"/>
            <a:chOff x="0" y="5705180"/>
            <a:chExt cx="12192000" cy="1152686"/>
          </a:xfrm>
        </p:grpSpPr>
        <p:pic>
          <p:nvPicPr>
            <p:cNvPr id="33" name="Picture 32">
              <a:extLst>
                <a:ext uri="{FF2B5EF4-FFF2-40B4-BE49-F238E27FC236}">
                  <a16:creationId xmlns:a16="http://schemas.microsoft.com/office/drawing/2014/main" id="{CA615E97-D210-4D61-90E3-8FCD4AD0DC20}"/>
                </a:ext>
              </a:extLst>
            </p:cNvPr>
            <p:cNvPicPr>
              <a:picLocks noChangeAspect="1"/>
            </p:cNvPicPr>
            <p:nvPr/>
          </p:nvPicPr>
          <p:blipFill>
            <a:blip r:embed="rId2"/>
            <a:stretch>
              <a:fillRect/>
            </a:stretch>
          </p:blipFill>
          <p:spPr>
            <a:xfrm>
              <a:off x="0" y="5705180"/>
              <a:ext cx="12192000" cy="1152686"/>
            </a:xfrm>
            <a:prstGeom prst="rect">
              <a:avLst/>
            </a:prstGeom>
          </p:spPr>
        </p:pic>
        <p:pic>
          <p:nvPicPr>
            <p:cNvPr id="34" name="Picture 33">
              <a:extLst>
                <a:ext uri="{FF2B5EF4-FFF2-40B4-BE49-F238E27FC236}">
                  <a16:creationId xmlns:a16="http://schemas.microsoft.com/office/drawing/2014/main" id="{40885ED8-56EF-4DC8-B0DB-EB4B39154E3D}"/>
                </a:ext>
              </a:extLst>
            </p:cNvPr>
            <p:cNvPicPr>
              <a:picLocks noChangeAspect="1"/>
            </p:cNvPicPr>
            <p:nvPr/>
          </p:nvPicPr>
          <p:blipFill>
            <a:blip r:embed="rId3"/>
            <a:stretch>
              <a:fillRect/>
            </a:stretch>
          </p:blipFill>
          <p:spPr>
            <a:xfrm flipH="1">
              <a:off x="154949" y="6073302"/>
              <a:ext cx="550727" cy="551626"/>
            </a:xfrm>
            <a:prstGeom prst="rect">
              <a:avLst/>
            </a:prstGeom>
          </p:spPr>
        </p:pic>
        <p:sp>
          <p:nvSpPr>
            <p:cNvPr id="35" name="TextBox 34">
              <a:extLst>
                <a:ext uri="{FF2B5EF4-FFF2-40B4-BE49-F238E27FC236}">
                  <a16:creationId xmlns:a16="http://schemas.microsoft.com/office/drawing/2014/main" id="{51427928-BA98-4638-8B8C-58A7F760A1C5}"/>
                </a:ext>
              </a:extLst>
            </p:cNvPr>
            <p:cNvSpPr txBox="1"/>
            <p:nvPr/>
          </p:nvSpPr>
          <p:spPr>
            <a:xfrm>
              <a:off x="2212436" y="6148111"/>
              <a:ext cx="6319679" cy="461665"/>
            </a:xfrm>
            <a:prstGeom prst="rect">
              <a:avLst/>
            </a:prstGeom>
            <a:noFill/>
          </p:spPr>
          <p:txBody>
            <a:bodyPr wrap="none" rtlCol="0">
              <a:spAutoFit/>
            </a:bodyPr>
            <a:lstStyle/>
            <a:p>
              <a:pPr algn="ctr"/>
              <a:r>
                <a:rPr lang="en-GB" sz="2400" b="1" dirty="0">
                  <a:solidFill>
                    <a:schemeClr val="bg1"/>
                  </a:solidFill>
                  <a:effectLst>
                    <a:outerShdw blurRad="38100" dist="38100" dir="2700000" algn="tl">
                      <a:srgbClr val="000000">
                        <a:alpha val="43137"/>
                      </a:srgbClr>
                    </a:outerShdw>
                  </a:effectLst>
                </a:rPr>
                <a:t>“LIFE Andros Park</a:t>
              </a:r>
              <a:r>
                <a:rPr lang="en-US" sz="2400" b="1" dirty="0">
                  <a:solidFill>
                    <a:schemeClr val="bg1"/>
                  </a:solidFill>
                  <a:effectLst>
                    <a:outerShdw blurRad="38100" dist="38100" dir="2700000" algn="tl">
                      <a:srgbClr val="000000">
                        <a:alpha val="43137"/>
                      </a:srgbClr>
                    </a:outerShdw>
                  </a:effectLst>
                </a:rPr>
                <a:t>”,</a:t>
              </a:r>
              <a:r>
                <a:rPr lang="el-GR" sz="2400" b="1" dirty="0">
                  <a:solidFill>
                    <a:schemeClr val="bg1"/>
                  </a:solidFill>
                  <a:effectLst>
                    <a:outerShdw blurRad="38100" dist="38100" dir="2700000" algn="tl">
                      <a:srgbClr val="000000">
                        <a:alpha val="43137"/>
                      </a:srgbClr>
                    </a:outerShdw>
                  </a:effectLst>
                </a:rPr>
                <a:t> </a:t>
              </a:r>
              <a:r>
                <a:rPr lang="en-GB" sz="2400" b="1" dirty="0">
                  <a:solidFill>
                    <a:schemeClr val="bg1"/>
                  </a:solidFill>
                  <a:effectLst>
                    <a:outerShdw blurRad="38100" dist="38100" dir="2700000" algn="tl">
                      <a:srgbClr val="000000">
                        <a:alpha val="43137"/>
                      </a:srgbClr>
                    </a:outerShdw>
                  </a:effectLst>
                </a:rPr>
                <a:t>LIFE16 NAT/GR/000606</a:t>
              </a:r>
              <a:endParaRPr lang="en-GB" sz="2400" dirty="0">
                <a:solidFill>
                  <a:schemeClr val="bg1"/>
                </a:solidFill>
                <a:effectLst>
                  <a:outerShdw blurRad="38100" dist="38100" dir="2700000" algn="tl">
                    <a:srgbClr val="000000">
                      <a:alpha val="43137"/>
                    </a:srgbClr>
                  </a:outerShdw>
                </a:effectLst>
              </a:endParaRPr>
            </a:p>
          </p:txBody>
        </p:sp>
        <p:grpSp>
          <p:nvGrpSpPr>
            <p:cNvPr id="36" name="Group 35">
              <a:extLst>
                <a:ext uri="{FF2B5EF4-FFF2-40B4-BE49-F238E27FC236}">
                  <a16:creationId xmlns:a16="http://schemas.microsoft.com/office/drawing/2014/main" id="{A3A0D33E-2A59-46F5-9686-8DC601F3C9FA}"/>
                </a:ext>
              </a:extLst>
            </p:cNvPr>
            <p:cNvGrpSpPr/>
            <p:nvPr/>
          </p:nvGrpSpPr>
          <p:grpSpPr>
            <a:xfrm>
              <a:off x="10304885" y="6078559"/>
              <a:ext cx="1684050" cy="546369"/>
              <a:chOff x="10185616" y="6212449"/>
              <a:chExt cx="1684050" cy="546369"/>
            </a:xfrm>
          </p:grpSpPr>
          <p:pic>
            <p:nvPicPr>
              <p:cNvPr id="37" name="Picture 36">
                <a:extLst>
                  <a:ext uri="{FF2B5EF4-FFF2-40B4-BE49-F238E27FC236}">
                    <a16:creationId xmlns:a16="http://schemas.microsoft.com/office/drawing/2014/main" id="{117897C8-9ACE-4CAF-A334-521FD6ED313B}"/>
                  </a:ext>
                </a:extLst>
              </p:cNvPr>
              <p:cNvPicPr>
                <a:picLocks noChangeAspect="1"/>
              </p:cNvPicPr>
              <p:nvPr/>
            </p:nvPicPr>
            <p:blipFill>
              <a:blip r:embed="rId4"/>
              <a:stretch>
                <a:fillRect/>
              </a:stretch>
            </p:blipFill>
            <p:spPr>
              <a:xfrm>
                <a:off x="10185616" y="6212449"/>
                <a:ext cx="819014" cy="546369"/>
              </a:xfrm>
              <a:prstGeom prst="rect">
                <a:avLst/>
              </a:prstGeom>
            </p:spPr>
          </p:pic>
          <p:pic>
            <p:nvPicPr>
              <p:cNvPr id="38" name="Picture 37">
                <a:extLst>
                  <a:ext uri="{FF2B5EF4-FFF2-40B4-BE49-F238E27FC236}">
                    <a16:creationId xmlns:a16="http://schemas.microsoft.com/office/drawing/2014/main" id="{0096BA56-F462-4DA9-AFF5-B4DE0FAC449D}"/>
                  </a:ext>
                </a:extLst>
              </p:cNvPr>
              <p:cNvPicPr>
                <a:picLocks noChangeAspect="1"/>
              </p:cNvPicPr>
              <p:nvPr/>
            </p:nvPicPr>
            <p:blipFill>
              <a:blip r:embed="rId5"/>
              <a:stretch>
                <a:fillRect/>
              </a:stretch>
            </p:blipFill>
            <p:spPr>
              <a:xfrm>
                <a:off x="10992677" y="6212449"/>
                <a:ext cx="876989" cy="546369"/>
              </a:xfrm>
              <a:prstGeom prst="rect">
                <a:avLst/>
              </a:prstGeom>
            </p:spPr>
          </p:pic>
        </p:grpSp>
      </p:grpSp>
      <p:graphicFrame>
        <p:nvGraphicFramePr>
          <p:cNvPr id="2" name="Table 1">
            <a:extLst>
              <a:ext uri="{FF2B5EF4-FFF2-40B4-BE49-F238E27FC236}">
                <a16:creationId xmlns:a16="http://schemas.microsoft.com/office/drawing/2014/main" id="{D73F3F12-803B-4705-8089-916BAED0A6D9}"/>
              </a:ext>
            </a:extLst>
          </p:cNvPr>
          <p:cNvGraphicFramePr>
            <a:graphicFrameLocks noGrp="1"/>
          </p:cNvGraphicFramePr>
          <p:nvPr>
            <p:extLst>
              <p:ext uri="{D42A27DB-BD31-4B8C-83A1-F6EECF244321}">
                <p14:modId xmlns:p14="http://schemas.microsoft.com/office/powerpoint/2010/main" val="120642976"/>
              </p:ext>
            </p:extLst>
          </p:nvPr>
        </p:nvGraphicFramePr>
        <p:xfrm>
          <a:off x="1776361" y="1593252"/>
          <a:ext cx="8128001" cy="3033522"/>
        </p:xfrm>
        <a:graphic>
          <a:graphicData uri="http://schemas.openxmlformats.org/drawingml/2006/table">
            <a:tbl>
              <a:tblPr firstRow="1" bandRow="1">
                <a:tableStyleId>{5C22544A-7EE6-4342-B048-85BDC9FD1C3A}</a:tableStyleId>
              </a:tblPr>
              <a:tblGrid>
                <a:gridCol w="5112119">
                  <a:extLst>
                    <a:ext uri="{9D8B030D-6E8A-4147-A177-3AD203B41FA5}">
                      <a16:colId xmlns:a16="http://schemas.microsoft.com/office/drawing/2014/main" val="415725830"/>
                    </a:ext>
                  </a:extLst>
                </a:gridCol>
                <a:gridCol w="1432560">
                  <a:extLst>
                    <a:ext uri="{9D8B030D-6E8A-4147-A177-3AD203B41FA5}">
                      <a16:colId xmlns:a16="http://schemas.microsoft.com/office/drawing/2014/main" val="258846635"/>
                    </a:ext>
                  </a:extLst>
                </a:gridCol>
                <a:gridCol w="1583322">
                  <a:extLst>
                    <a:ext uri="{9D8B030D-6E8A-4147-A177-3AD203B41FA5}">
                      <a16:colId xmlns:a16="http://schemas.microsoft.com/office/drawing/2014/main" val="4049999861"/>
                    </a:ext>
                  </a:extLst>
                </a:gridCol>
              </a:tblGrid>
              <a:tr h="370840">
                <a:tc>
                  <a:txBody>
                    <a:bodyPr/>
                    <a:lstStyle/>
                    <a:p>
                      <a:r>
                        <a:rPr lang="en-GB" dirty="0"/>
                        <a:t>Deliverables </a:t>
                      </a:r>
                    </a:p>
                  </a:txBody>
                  <a:tcPr/>
                </a:tc>
                <a:tc>
                  <a:txBody>
                    <a:bodyPr/>
                    <a:lstStyle/>
                    <a:p>
                      <a:r>
                        <a:rPr lang="en-GB" dirty="0"/>
                        <a:t>Deadline</a:t>
                      </a:r>
                    </a:p>
                  </a:txBody>
                  <a:tcPr/>
                </a:tc>
                <a:tc>
                  <a:txBody>
                    <a:bodyPr/>
                    <a:lstStyle/>
                    <a:p>
                      <a:r>
                        <a:rPr lang="en-GB" dirty="0"/>
                        <a:t>Status</a:t>
                      </a:r>
                    </a:p>
                  </a:txBody>
                  <a:tcPr/>
                </a:tc>
                <a:extLst>
                  <a:ext uri="{0D108BD9-81ED-4DB2-BD59-A6C34878D82A}">
                    <a16:rowId xmlns:a16="http://schemas.microsoft.com/office/drawing/2014/main" val="2064585590"/>
                  </a:ext>
                </a:extLst>
              </a:tr>
              <a:tr h="370840">
                <a:tc>
                  <a:txBody>
                    <a:bodyPr/>
                    <a:lstStyle/>
                    <a:p>
                      <a:r>
                        <a:rPr lang="en-GB" dirty="0"/>
                        <a:t>1</a:t>
                      </a:r>
                      <a:r>
                        <a:rPr lang="en-GB" baseline="30000" dirty="0"/>
                        <a:t>st</a:t>
                      </a:r>
                      <a:r>
                        <a:rPr lang="en-GB" dirty="0"/>
                        <a:t> workshop agenda, minutes and list of participants </a:t>
                      </a:r>
                    </a:p>
                  </a:txBody>
                  <a:tcPr/>
                </a:tc>
                <a:tc>
                  <a:txBody>
                    <a:bodyPr/>
                    <a:lstStyle/>
                    <a:p>
                      <a:r>
                        <a:rPr lang="en-GB" dirty="0"/>
                        <a:t>09/2018</a:t>
                      </a:r>
                    </a:p>
                  </a:txBody>
                  <a:tcPr/>
                </a:tc>
                <a:tc>
                  <a:txBody>
                    <a:bodyPr/>
                    <a:lstStyle/>
                    <a:p>
                      <a:r>
                        <a:rPr lang="en-GB" dirty="0"/>
                        <a:t>Completed</a:t>
                      </a:r>
                    </a:p>
                  </a:txBody>
                  <a:tcPr/>
                </a:tc>
                <a:extLst>
                  <a:ext uri="{0D108BD9-81ED-4DB2-BD59-A6C34878D82A}">
                    <a16:rowId xmlns:a16="http://schemas.microsoft.com/office/drawing/2014/main" val="2829338472"/>
                  </a:ext>
                </a:extLst>
              </a:tr>
              <a:tr h="370840">
                <a:tc>
                  <a:txBody>
                    <a:bodyPr/>
                    <a:lstStyle/>
                    <a:p>
                      <a:pPr marL="0" marR="0" lvl="0" indent="0" algn="l" defTabSz="914411" rtl="0" eaLnBrk="1" fontAlgn="auto" latinLnBrk="0" hangingPunct="1">
                        <a:lnSpc>
                          <a:spcPct val="100000"/>
                        </a:lnSpc>
                        <a:spcBef>
                          <a:spcPts val="0"/>
                        </a:spcBef>
                        <a:spcAft>
                          <a:spcPts val="0"/>
                        </a:spcAft>
                        <a:buClrTx/>
                        <a:buSzTx/>
                        <a:buFontTx/>
                        <a:buNone/>
                        <a:tabLst/>
                        <a:defRPr/>
                      </a:pPr>
                      <a:r>
                        <a:rPr lang="en-GB" sz="1801" kern="1200" dirty="0">
                          <a:solidFill>
                            <a:schemeClr val="dk1"/>
                          </a:solidFill>
                          <a:latin typeface="+mn-lt"/>
                          <a:ea typeface="+mn-ea"/>
                          <a:cs typeface="+mn-cs"/>
                        </a:rPr>
                        <a:t>2</a:t>
                      </a:r>
                      <a:r>
                        <a:rPr lang="en-GB" sz="1801" kern="1200" baseline="30000" dirty="0">
                          <a:solidFill>
                            <a:schemeClr val="dk1"/>
                          </a:solidFill>
                          <a:latin typeface="+mn-lt"/>
                          <a:ea typeface="+mn-ea"/>
                          <a:cs typeface="+mn-cs"/>
                        </a:rPr>
                        <a:t>nd </a:t>
                      </a:r>
                      <a:r>
                        <a:rPr lang="en-GB" dirty="0"/>
                        <a:t>workshop agenda, minutes and list of participants </a:t>
                      </a:r>
                    </a:p>
                  </a:txBody>
                  <a:tcPr/>
                </a:tc>
                <a:tc>
                  <a:txBody>
                    <a:bodyPr/>
                    <a:lstStyle/>
                    <a:p>
                      <a:r>
                        <a:rPr lang="en-GB" dirty="0"/>
                        <a:t>09/2021</a:t>
                      </a:r>
                    </a:p>
                  </a:txBody>
                  <a:tcPr/>
                </a:tc>
                <a:tc>
                  <a:txBody>
                    <a:bodyPr/>
                    <a:lstStyle/>
                    <a:p>
                      <a:endParaRPr lang="en-GB" dirty="0"/>
                    </a:p>
                  </a:txBody>
                  <a:tcPr/>
                </a:tc>
                <a:extLst>
                  <a:ext uri="{0D108BD9-81ED-4DB2-BD59-A6C34878D82A}">
                    <a16:rowId xmlns:a16="http://schemas.microsoft.com/office/drawing/2014/main" val="240674599"/>
                  </a:ext>
                </a:extLst>
              </a:tr>
              <a:tr h="370840">
                <a:tc>
                  <a:txBody>
                    <a:bodyPr/>
                    <a:lstStyle/>
                    <a:p>
                      <a:pPr marL="0" marR="0" lvl="0" indent="0" algn="l" defTabSz="914411" rtl="0" eaLnBrk="1" fontAlgn="auto" latinLnBrk="0" hangingPunct="1">
                        <a:lnSpc>
                          <a:spcPct val="100000"/>
                        </a:lnSpc>
                        <a:spcBef>
                          <a:spcPts val="0"/>
                        </a:spcBef>
                        <a:spcAft>
                          <a:spcPts val="0"/>
                        </a:spcAft>
                        <a:buClrTx/>
                        <a:buSzTx/>
                        <a:buFontTx/>
                        <a:buNone/>
                        <a:tabLst/>
                        <a:defRPr/>
                      </a:pPr>
                      <a:r>
                        <a:rPr lang="en-GB" sz="1801" kern="1200" dirty="0">
                          <a:solidFill>
                            <a:schemeClr val="dk1"/>
                          </a:solidFill>
                          <a:effectLst/>
                          <a:latin typeface="+mn-lt"/>
                          <a:ea typeface="+mn-ea"/>
                          <a:cs typeface="+mn-cs"/>
                        </a:rPr>
                        <a:t>Training, seminar agenda, materials, list of participants </a:t>
                      </a:r>
                    </a:p>
                  </a:txBody>
                  <a:tcPr/>
                </a:tc>
                <a:tc>
                  <a:txBody>
                    <a:bodyPr/>
                    <a:lstStyle/>
                    <a:p>
                      <a:pPr marL="0" marR="0" lvl="0" indent="0" algn="l" defTabSz="914411" rtl="0" eaLnBrk="1" fontAlgn="auto" latinLnBrk="0" hangingPunct="1">
                        <a:lnSpc>
                          <a:spcPct val="100000"/>
                        </a:lnSpc>
                        <a:spcBef>
                          <a:spcPts val="0"/>
                        </a:spcBef>
                        <a:spcAft>
                          <a:spcPts val="0"/>
                        </a:spcAft>
                        <a:buClrTx/>
                        <a:buSzTx/>
                        <a:buFontTx/>
                        <a:buNone/>
                        <a:tabLst/>
                        <a:defRPr/>
                      </a:pPr>
                      <a:r>
                        <a:rPr lang="en-GB" dirty="0"/>
                        <a:t>09/2021</a:t>
                      </a:r>
                    </a:p>
                    <a:p>
                      <a:pPr marL="0" marR="0" lvl="0" indent="0" algn="l" defTabSz="914411" rtl="0" eaLnBrk="1" fontAlgn="auto" latinLnBrk="0" hangingPunct="1">
                        <a:lnSpc>
                          <a:spcPct val="100000"/>
                        </a:lnSpc>
                        <a:spcBef>
                          <a:spcPts val="0"/>
                        </a:spcBef>
                        <a:spcAft>
                          <a:spcPts val="0"/>
                        </a:spcAft>
                        <a:buClrTx/>
                        <a:buSzTx/>
                        <a:buFontTx/>
                        <a:buNone/>
                        <a:tabLst/>
                        <a:defRPr/>
                      </a:pPr>
                      <a:endParaRPr lang="en-GB" sz="1801" kern="1200" dirty="0">
                        <a:solidFill>
                          <a:schemeClr val="dk1"/>
                        </a:solidFill>
                        <a:effectLst/>
                        <a:latin typeface="+mn-lt"/>
                        <a:ea typeface="+mn-ea"/>
                        <a:cs typeface="+mn-cs"/>
                      </a:endParaRPr>
                    </a:p>
                  </a:txBody>
                  <a:tcPr/>
                </a:tc>
                <a:tc>
                  <a:txBody>
                    <a:bodyPr/>
                    <a:lstStyle/>
                    <a:p>
                      <a:endParaRPr lang="en-GB" dirty="0"/>
                    </a:p>
                  </a:txBody>
                  <a:tcPr/>
                </a:tc>
                <a:extLst>
                  <a:ext uri="{0D108BD9-81ED-4DB2-BD59-A6C34878D82A}">
                    <a16:rowId xmlns:a16="http://schemas.microsoft.com/office/drawing/2014/main" val="3874112492"/>
                  </a:ext>
                </a:extLst>
              </a:tr>
              <a:tr h="370840">
                <a:tc>
                  <a:txBody>
                    <a:bodyPr/>
                    <a:lstStyle/>
                    <a:p>
                      <a:r>
                        <a:rPr lang="en-GB" dirty="0" err="1"/>
                        <a:t>Alonnisos</a:t>
                      </a:r>
                      <a:r>
                        <a:rPr lang="en-GB" dirty="0"/>
                        <a:t> workshop</a:t>
                      </a:r>
                    </a:p>
                  </a:txBody>
                  <a:tcPr/>
                </a:tc>
                <a:tc>
                  <a:txBody>
                    <a:bodyPr/>
                    <a:lstStyle/>
                    <a:p>
                      <a:pPr marL="0" marR="0" lvl="0" indent="0" algn="l" defTabSz="914411" rtl="0" eaLnBrk="1" fontAlgn="auto" latinLnBrk="0" hangingPunct="1">
                        <a:lnSpc>
                          <a:spcPct val="100000"/>
                        </a:lnSpc>
                        <a:spcBef>
                          <a:spcPts val="0"/>
                        </a:spcBef>
                        <a:spcAft>
                          <a:spcPts val="0"/>
                        </a:spcAft>
                        <a:buClrTx/>
                        <a:buSzTx/>
                        <a:buFontTx/>
                        <a:buNone/>
                        <a:tabLst/>
                        <a:defRPr/>
                      </a:pPr>
                      <a:r>
                        <a:rPr lang="en-GB" dirty="0"/>
                        <a:t>09/2021</a:t>
                      </a:r>
                    </a:p>
                  </a:txBody>
                  <a:tcPr/>
                </a:tc>
                <a:tc>
                  <a:txBody>
                    <a:bodyPr/>
                    <a:lstStyle/>
                    <a:p>
                      <a:endParaRPr lang="en-GB" dirty="0"/>
                    </a:p>
                  </a:txBody>
                  <a:tcPr/>
                </a:tc>
                <a:extLst>
                  <a:ext uri="{0D108BD9-81ED-4DB2-BD59-A6C34878D82A}">
                    <a16:rowId xmlns:a16="http://schemas.microsoft.com/office/drawing/2014/main" val="3199326845"/>
                  </a:ext>
                </a:extLst>
              </a:tr>
              <a:tr h="370840">
                <a:tc>
                  <a:txBody>
                    <a:bodyPr/>
                    <a:lstStyle/>
                    <a:p>
                      <a:r>
                        <a:rPr lang="en-GB" dirty="0"/>
                        <a:t>Karpathos workshop</a:t>
                      </a:r>
                    </a:p>
                  </a:txBody>
                  <a:tcPr/>
                </a:tc>
                <a:tc>
                  <a:txBody>
                    <a:bodyPr/>
                    <a:lstStyle/>
                    <a:p>
                      <a:pPr marL="0" marR="0" lvl="0" indent="0" algn="l" defTabSz="914411" rtl="0" eaLnBrk="1" fontAlgn="auto" latinLnBrk="0" hangingPunct="1">
                        <a:lnSpc>
                          <a:spcPct val="100000"/>
                        </a:lnSpc>
                        <a:spcBef>
                          <a:spcPts val="0"/>
                        </a:spcBef>
                        <a:spcAft>
                          <a:spcPts val="0"/>
                        </a:spcAft>
                        <a:buClrTx/>
                        <a:buSzTx/>
                        <a:buFontTx/>
                        <a:buNone/>
                        <a:tabLst/>
                        <a:defRPr/>
                      </a:pPr>
                      <a:r>
                        <a:rPr lang="en-GB" dirty="0"/>
                        <a:t>09/2021</a:t>
                      </a:r>
                    </a:p>
                  </a:txBody>
                  <a:tcPr/>
                </a:tc>
                <a:tc>
                  <a:txBody>
                    <a:bodyPr/>
                    <a:lstStyle/>
                    <a:p>
                      <a:endParaRPr lang="en-GB" dirty="0"/>
                    </a:p>
                  </a:txBody>
                  <a:tcPr/>
                </a:tc>
                <a:extLst>
                  <a:ext uri="{0D108BD9-81ED-4DB2-BD59-A6C34878D82A}">
                    <a16:rowId xmlns:a16="http://schemas.microsoft.com/office/drawing/2014/main" val="850871392"/>
                  </a:ext>
                </a:extLst>
              </a:tr>
            </a:tbl>
          </a:graphicData>
        </a:graphic>
      </p:graphicFrame>
    </p:spTree>
    <p:extLst>
      <p:ext uri="{BB962C8B-B14F-4D97-AF65-F5344CB8AC3E}">
        <p14:creationId xmlns:p14="http://schemas.microsoft.com/office/powerpoint/2010/main" val="808495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3038C-0185-43B8-B8D3-1BF7531C0C6F}"/>
              </a:ext>
            </a:extLst>
          </p:cNvPr>
          <p:cNvSpPr>
            <a:spLocks noGrp="1"/>
          </p:cNvSpPr>
          <p:nvPr>
            <p:ph type="title"/>
          </p:nvPr>
        </p:nvSpPr>
        <p:spPr/>
        <p:txBody>
          <a:bodyPr/>
          <a:lstStyle/>
          <a:p>
            <a:r>
              <a:rPr lang="en-GB" dirty="0"/>
              <a:t>Next steps</a:t>
            </a:r>
          </a:p>
        </p:txBody>
      </p:sp>
      <p:sp>
        <p:nvSpPr>
          <p:cNvPr id="3" name="Text Placeholder 2">
            <a:extLst>
              <a:ext uri="{FF2B5EF4-FFF2-40B4-BE49-F238E27FC236}">
                <a16:creationId xmlns:a16="http://schemas.microsoft.com/office/drawing/2014/main" id="{6B60EA82-19C4-4197-A741-AF924C3903FE}"/>
              </a:ext>
            </a:extLst>
          </p:cNvPr>
          <p:cNvSpPr>
            <a:spLocks noGrp="1"/>
          </p:cNvSpPr>
          <p:nvPr>
            <p:ph type="body" sz="half" idx="2"/>
          </p:nvPr>
        </p:nvSpPr>
        <p:spPr>
          <a:xfrm>
            <a:off x="1104898" y="1600200"/>
            <a:ext cx="9454947" cy="4572000"/>
          </a:xfrm>
        </p:spPr>
        <p:txBody>
          <a:bodyPr/>
          <a:lstStyle/>
          <a:p>
            <a:r>
              <a:rPr lang="en-GB" dirty="0"/>
              <a:t>Measures to boost the collaboration and positive involvement of local stakeholders and change a potential local negative public opinion :</a:t>
            </a:r>
          </a:p>
          <a:p>
            <a:endParaRPr lang="en-GB" dirty="0"/>
          </a:p>
          <a:p>
            <a:pPr marL="342900" indent="-342900">
              <a:buFont typeface="Arial" panose="020B0604020202020204" pitchFamily="34" charset="0"/>
              <a:buChar char="•"/>
            </a:pPr>
            <a:r>
              <a:rPr lang="en-GB" dirty="0"/>
              <a:t>Collaborate with the local social enterprise in order to organise a photo elicitation walk for children in the Nature sites. A photo exhibition is to follow </a:t>
            </a:r>
          </a:p>
          <a:p>
            <a:pPr marL="342900" indent="-342900">
              <a:buFont typeface="Arial" panose="020B0604020202020204" pitchFamily="34" charset="0"/>
              <a:buChar char="•"/>
            </a:pPr>
            <a:r>
              <a:rPr lang="en-GB" dirty="0"/>
              <a:t>Organise additional actions that enhance environmental education and awareness e.g., capture fishers’ narratives with regards to fishing tradition, knowledge etc, organise a theatrical play inspired by the conflict between seal conservation and fisheries</a:t>
            </a:r>
          </a:p>
          <a:p>
            <a:pPr marL="342900" indent="-342900">
              <a:buFont typeface="Arial" panose="020B0604020202020204" pitchFamily="34" charset="0"/>
              <a:buChar char="•"/>
            </a:pPr>
            <a:r>
              <a:rPr lang="en-GB" dirty="0"/>
              <a:t>Working closely with NCC to identify and suggest actions to the local Centre of Environmental Education regarding fisheries and conservation </a:t>
            </a:r>
            <a:endParaRPr lang="en-GB" dirty="0" smtClean="0"/>
          </a:p>
          <a:p>
            <a:pPr marL="342900" indent="-342900">
              <a:buFont typeface="Arial" panose="020B0604020202020204" pitchFamily="34" charset="0"/>
              <a:buChar char="•"/>
            </a:pPr>
            <a:r>
              <a:rPr lang="en-GB" dirty="0" smtClean="0"/>
              <a:t>Working closely with </a:t>
            </a:r>
            <a:r>
              <a:rPr lang="en-GB" dirty="0" err="1" smtClean="0"/>
              <a:t>MOm</a:t>
            </a:r>
            <a:r>
              <a:rPr lang="en-GB" dirty="0" smtClean="0"/>
              <a:t> and NCC and MA and organize the BMC development session with local groups.</a:t>
            </a:r>
            <a:endParaRPr lang="en-GB" dirty="0"/>
          </a:p>
          <a:p>
            <a:endParaRPr lang="en-GB" dirty="0"/>
          </a:p>
          <a:p>
            <a:pPr marL="342900" indent="-342900">
              <a:buFont typeface="Arial" panose="020B0604020202020204" pitchFamily="34" charset="0"/>
              <a:buChar char="•"/>
            </a:pPr>
            <a:endParaRPr lang="en-GB" dirty="0"/>
          </a:p>
        </p:txBody>
      </p:sp>
    </p:spTree>
    <p:extLst>
      <p:ext uri="{BB962C8B-B14F-4D97-AF65-F5344CB8AC3E}">
        <p14:creationId xmlns:p14="http://schemas.microsoft.com/office/powerpoint/2010/main" val="1060351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08CB2C01-59E2-49DF-A728-58F709CABB4D}"/>
              </a:ext>
            </a:extLst>
          </p:cNvPr>
          <p:cNvSpPr txBox="1"/>
          <p:nvPr/>
        </p:nvSpPr>
        <p:spPr>
          <a:xfrm>
            <a:off x="1076633" y="627101"/>
            <a:ext cx="4763728" cy="523220"/>
          </a:xfrm>
          <a:prstGeom prst="rect">
            <a:avLst/>
          </a:prstGeom>
          <a:noFill/>
        </p:spPr>
        <p:txBody>
          <a:bodyPr wrap="square" rtlCol="0">
            <a:spAutoFit/>
          </a:bodyPr>
          <a:lstStyle/>
          <a:p>
            <a:pPr algn="ctr"/>
            <a:r>
              <a:rPr lang="en-GB" sz="2800" dirty="0"/>
              <a:t>ACTION A.4</a:t>
            </a:r>
            <a:r>
              <a:rPr lang="el-GR" sz="2800" dirty="0"/>
              <a:t> </a:t>
            </a:r>
            <a:r>
              <a:rPr lang="en-GB" sz="2800" dirty="0"/>
              <a:t>- Overview</a:t>
            </a:r>
            <a:endParaRPr lang="en-GB" sz="2800" dirty="0">
              <a:effectLst>
                <a:outerShdw blurRad="38100" dist="38100" dir="2700000" algn="tl">
                  <a:srgbClr val="000000">
                    <a:alpha val="43137"/>
                  </a:srgbClr>
                </a:outerShdw>
              </a:effectLst>
            </a:endParaRPr>
          </a:p>
        </p:txBody>
      </p:sp>
      <p:grpSp>
        <p:nvGrpSpPr>
          <p:cNvPr id="32" name="Group 31">
            <a:extLst>
              <a:ext uri="{FF2B5EF4-FFF2-40B4-BE49-F238E27FC236}">
                <a16:creationId xmlns:a16="http://schemas.microsoft.com/office/drawing/2014/main" id="{9DC92949-CF1F-43F0-98D9-67F00CF5054C}"/>
              </a:ext>
            </a:extLst>
          </p:cNvPr>
          <p:cNvGrpSpPr/>
          <p:nvPr/>
        </p:nvGrpSpPr>
        <p:grpSpPr>
          <a:xfrm>
            <a:off x="1" y="5705180"/>
            <a:ext cx="12192000" cy="1152686"/>
            <a:chOff x="0" y="5705180"/>
            <a:chExt cx="12192000" cy="1152686"/>
          </a:xfrm>
        </p:grpSpPr>
        <p:pic>
          <p:nvPicPr>
            <p:cNvPr id="33" name="Picture 32">
              <a:extLst>
                <a:ext uri="{FF2B5EF4-FFF2-40B4-BE49-F238E27FC236}">
                  <a16:creationId xmlns:a16="http://schemas.microsoft.com/office/drawing/2014/main" id="{CA615E97-D210-4D61-90E3-8FCD4AD0DC20}"/>
                </a:ext>
              </a:extLst>
            </p:cNvPr>
            <p:cNvPicPr>
              <a:picLocks noChangeAspect="1"/>
            </p:cNvPicPr>
            <p:nvPr/>
          </p:nvPicPr>
          <p:blipFill>
            <a:blip r:embed="rId2"/>
            <a:stretch>
              <a:fillRect/>
            </a:stretch>
          </p:blipFill>
          <p:spPr>
            <a:xfrm>
              <a:off x="0" y="5705180"/>
              <a:ext cx="12192000" cy="1152686"/>
            </a:xfrm>
            <a:prstGeom prst="rect">
              <a:avLst/>
            </a:prstGeom>
          </p:spPr>
        </p:pic>
        <p:pic>
          <p:nvPicPr>
            <p:cNvPr id="34" name="Picture 33">
              <a:extLst>
                <a:ext uri="{FF2B5EF4-FFF2-40B4-BE49-F238E27FC236}">
                  <a16:creationId xmlns:a16="http://schemas.microsoft.com/office/drawing/2014/main" id="{40885ED8-56EF-4DC8-B0DB-EB4B39154E3D}"/>
                </a:ext>
              </a:extLst>
            </p:cNvPr>
            <p:cNvPicPr>
              <a:picLocks noChangeAspect="1"/>
            </p:cNvPicPr>
            <p:nvPr/>
          </p:nvPicPr>
          <p:blipFill>
            <a:blip r:embed="rId3"/>
            <a:stretch>
              <a:fillRect/>
            </a:stretch>
          </p:blipFill>
          <p:spPr>
            <a:xfrm flipH="1">
              <a:off x="154949" y="6073302"/>
              <a:ext cx="550727" cy="551626"/>
            </a:xfrm>
            <a:prstGeom prst="rect">
              <a:avLst/>
            </a:prstGeom>
          </p:spPr>
        </p:pic>
        <p:sp>
          <p:nvSpPr>
            <p:cNvPr id="35" name="TextBox 34">
              <a:extLst>
                <a:ext uri="{FF2B5EF4-FFF2-40B4-BE49-F238E27FC236}">
                  <a16:creationId xmlns:a16="http://schemas.microsoft.com/office/drawing/2014/main" id="{51427928-BA98-4638-8B8C-58A7F760A1C5}"/>
                </a:ext>
              </a:extLst>
            </p:cNvPr>
            <p:cNvSpPr txBox="1"/>
            <p:nvPr/>
          </p:nvSpPr>
          <p:spPr>
            <a:xfrm>
              <a:off x="2212436" y="6148111"/>
              <a:ext cx="6319679" cy="461665"/>
            </a:xfrm>
            <a:prstGeom prst="rect">
              <a:avLst/>
            </a:prstGeom>
            <a:noFill/>
          </p:spPr>
          <p:txBody>
            <a:bodyPr wrap="none" rtlCol="0">
              <a:spAutoFit/>
            </a:bodyPr>
            <a:lstStyle/>
            <a:p>
              <a:pPr algn="ctr"/>
              <a:r>
                <a:rPr lang="en-GB" sz="2400" b="1" dirty="0">
                  <a:solidFill>
                    <a:schemeClr val="bg1"/>
                  </a:solidFill>
                  <a:effectLst>
                    <a:outerShdw blurRad="38100" dist="38100" dir="2700000" algn="tl">
                      <a:srgbClr val="000000">
                        <a:alpha val="43137"/>
                      </a:srgbClr>
                    </a:outerShdw>
                  </a:effectLst>
                </a:rPr>
                <a:t>“LIFE Andros Park</a:t>
              </a:r>
              <a:r>
                <a:rPr lang="en-US" sz="2400" b="1" dirty="0">
                  <a:solidFill>
                    <a:schemeClr val="bg1"/>
                  </a:solidFill>
                  <a:effectLst>
                    <a:outerShdw blurRad="38100" dist="38100" dir="2700000" algn="tl">
                      <a:srgbClr val="000000">
                        <a:alpha val="43137"/>
                      </a:srgbClr>
                    </a:outerShdw>
                  </a:effectLst>
                </a:rPr>
                <a:t>”,</a:t>
              </a:r>
              <a:r>
                <a:rPr lang="el-GR" sz="2400" b="1" dirty="0">
                  <a:solidFill>
                    <a:schemeClr val="bg1"/>
                  </a:solidFill>
                  <a:effectLst>
                    <a:outerShdw blurRad="38100" dist="38100" dir="2700000" algn="tl">
                      <a:srgbClr val="000000">
                        <a:alpha val="43137"/>
                      </a:srgbClr>
                    </a:outerShdw>
                  </a:effectLst>
                </a:rPr>
                <a:t> </a:t>
              </a:r>
              <a:r>
                <a:rPr lang="en-GB" sz="2400" b="1" dirty="0">
                  <a:solidFill>
                    <a:schemeClr val="bg1"/>
                  </a:solidFill>
                  <a:effectLst>
                    <a:outerShdw blurRad="38100" dist="38100" dir="2700000" algn="tl">
                      <a:srgbClr val="000000">
                        <a:alpha val="43137"/>
                      </a:srgbClr>
                    </a:outerShdw>
                  </a:effectLst>
                </a:rPr>
                <a:t>LIFE16 NAT/GR/000606</a:t>
              </a:r>
              <a:endParaRPr lang="en-GB" sz="2400" dirty="0">
                <a:solidFill>
                  <a:schemeClr val="bg1"/>
                </a:solidFill>
                <a:effectLst>
                  <a:outerShdw blurRad="38100" dist="38100" dir="2700000" algn="tl">
                    <a:srgbClr val="000000">
                      <a:alpha val="43137"/>
                    </a:srgbClr>
                  </a:outerShdw>
                </a:effectLst>
              </a:endParaRPr>
            </a:p>
          </p:txBody>
        </p:sp>
        <p:grpSp>
          <p:nvGrpSpPr>
            <p:cNvPr id="36" name="Group 35">
              <a:extLst>
                <a:ext uri="{FF2B5EF4-FFF2-40B4-BE49-F238E27FC236}">
                  <a16:creationId xmlns:a16="http://schemas.microsoft.com/office/drawing/2014/main" id="{A3A0D33E-2A59-46F5-9686-8DC601F3C9FA}"/>
                </a:ext>
              </a:extLst>
            </p:cNvPr>
            <p:cNvGrpSpPr/>
            <p:nvPr/>
          </p:nvGrpSpPr>
          <p:grpSpPr>
            <a:xfrm>
              <a:off x="10304885" y="6078559"/>
              <a:ext cx="1684050" cy="546369"/>
              <a:chOff x="10185616" y="6212449"/>
              <a:chExt cx="1684050" cy="546369"/>
            </a:xfrm>
          </p:grpSpPr>
          <p:pic>
            <p:nvPicPr>
              <p:cNvPr id="37" name="Picture 36">
                <a:extLst>
                  <a:ext uri="{FF2B5EF4-FFF2-40B4-BE49-F238E27FC236}">
                    <a16:creationId xmlns:a16="http://schemas.microsoft.com/office/drawing/2014/main" id="{117897C8-9ACE-4CAF-A334-521FD6ED313B}"/>
                  </a:ext>
                </a:extLst>
              </p:cNvPr>
              <p:cNvPicPr>
                <a:picLocks noChangeAspect="1"/>
              </p:cNvPicPr>
              <p:nvPr/>
            </p:nvPicPr>
            <p:blipFill>
              <a:blip r:embed="rId4"/>
              <a:stretch>
                <a:fillRect/>
              </a:stretch>
            </p:blipFill>
            <p:spPr>
              <a:xfrm>
                <a:off x="10185616" y="6212449"/>
                <a:ext cx="819014" cy="546369"/>
              </a:xfrm>
              <a:prstGeom prst="rect">
                <a:avLst/>
              </a:prstGeom>
            </p:spPr>
          </p:pic>
          <p:pic>
            <p:nvPicPr>
              <p:cNvPr id="38" name="Picture 37">
                <a:extLst>
                  <a:ext uri="{FF2B5EF4-FFF2-40B4-BE49-F238E27FC236}">
                    <a16:creationId xmlns:a16="http://schemas.microsoft.com/office/drawing/2014/main" id="{0096BA56-F462-4DA9-AFF5-B4DE0FAC449D}"/>
                  </a:ext>
                </a:extLst>
              </p:cNvPr>
              <p:cNvPicPr>
                <a:picLocks noChangeAspect="1"/>
              </p:cNvPicPr>
              <p:nvPr/>
            </p:nvPicPr>
            <p:blipFill>
              <a:blip r:embed="rId5"/>
              <a:stretch>
                <a:fillRect/>
              </a:stretch>
            </p:blipFill>
            <p:spPr>
              <a:xfrm>
                <a:off x="10992677" y="6212449"/>
                <a:ext cx="876989" cy="546369"/>
              </a:xfrm>
              <a:prstGeom prst="rect">
                <a:avLst/>
              </a:prstGeom>
            </p:spPr>
          </p:pic>
        </p:grpSp>
      </p:grpSp>
      <p:graphicFrame>
        <p:nvGraphicFramePr>
          <p:cNvPr id="2" name="Table 1">
            <a:extLst>
              <a:ext uri="{FF2B5EF4-FFF2-40B4-BE49-F238E27FC236}">
                <a16:creationId xmlns:a16="http://schemas.microsoft.com/office/drawing/2014/main" id="{D73F3F12-803B-4705-8089-916BAED0A6D9}"/>
              </a:ext>
            </a:extLst>
          </p:cNvPr>
          <p:cNvGraphicFramePr>
            <a:graphicFrameLocks noGrp="1"/>
          </p:cNvGraphicFramePr>
          <p:nvPr>
            <p:extLst>
              <p:ext uri="{D42A27DB-BD31-4B8C-83A1-F6EECF244321}">
                <p14:modId xmlns:p14="http://schemas.microsoft.com/office/powerpoint/2010/main" val="4224281254"/>
              </p:ext>
            </p:extLst>
          </p:nvPr>
        </p:nvGraphicFramePr>
        <p:xfrm>
          <a:off x="1489166" y="1893931"/>
          <a:ext cx="8815721" cy="2477770"/>
        </p:xfrm>
        <a:graphic>
          <a:graphicData uri="http://schemas.openxmlformats.org/drawingml/2006/table">
            <a:tbl>
              <a:tblPr firstRow="1" bandRow="1">
                <a:tableStyleId>{5C22544A-7EE6-4342-B048-85BDC9FD1C3A}</a:tableStyleId>
              </a:tblPr>
              <a:tblGrid>
                <a:gridCol w="5397175">
                  <a:extLst>
                    <a:ext uri="{9D8B030D-6E8A-4147-A177-3AD203B41FA5}">
                      <a16:colId xmlns:a16="http://schemas.microsoft.com/office/drawing/2014/main" val="415725830"/>
                    </a:ext>
                  </a:extLst>
                </a:gridCol>
                <a:gridCol w="1709273">
                  <a:extLst>
                    <a:ext uri="{9D8B030D-6E8A-4147-A177-3AD203B41FA5}">
                      <a16:colId xmlns:a16="http://schemas.microsoft.com/office/drawing/2014/main" val="3612665728"/>
                    </a:ext>
                  </a:extLst>
                </a:gridCol>
                <a:gridCol w="1709273">
                  <a:extLst>
                    <a:ext uri="{9D8B030D-6E8A-4147-A177-3AD203B41FA5}">
                      <a16:colId xmlns:a16="http://schemas.microsoft.com/office/drawing/2014/main" val="4049999861"/>
                    </a:ext>
                  </a:extLst>
                </a:gridCol>
              </a:tblGrid>
              <a:tr h="382982">
                <a:tc>
                  <a:txBody>
                    <a:bodyPr/>
                    <a:lstStyle/>
                    <a:p>
                      <a:r>
                        <a:rPr lang="en-GB" dirty="0"/>
                        <a:t>Deliverables</a:t>
                      </a:r>
                    </a:p>
                  </a:txBody>
                  <a:tcPr/>
                </a:tc>
                <a:tc>
                  <a:txBody>
                    <a:bodyPr/>
                    <a:lstStyle/>
                    <a:p>
                      <a:r>
                        <a:rPr lang="en-GB" dirty="0"/>
                        <a:t>Deadline</a:t>
                      </a:r>
                    </a:p>
                  </a:txBody>
                  <a:tcPr/>
                </a:tc>
                <a:tc>
                  <a:txBody>
                    <a:bodyPr/>
                    <a:lstStyle/>
                    <a:p>
                      <a:r>
                        <a:rPr lang="en-GB" dirty="0"/>
                        <a:t>Status</a:t>
                      </a:r>
                    </a:p>
                  </a:txBody>
                  <a:tcPr/>
                </a:tc>
                <a:extLst>
                  <a:ext uri="{0D108BD9-81ED-4DB2-BD59-A6C34878D82A}">
                    <a16:rowId xmlns:a16="http://schemas.microsoft.com/office/drawing/2014/main" val="2064585590"/>
                  </a:ext>
                </a:extLst>
              </a:tr>
              <a:tr h="382982">
                <a:tc>
                  <a:txBody>
                    <a:bodyPr/>
                    <a:lstStyle/>
                    <a:p>
                      <a:r>
                        <a:rPr lang="en-GB" dirty="0"/>
                        <a:t>Policy brief</a:t>
                      </a:r>
                    </a:p>
                  </a:txBody>
                  <a:tcPr/>
                </a:tc>
                <a:tc>
                  <a:txBody>
                    <a:bodyPr/>
                    <a:lstStyle/>
                    <a:p>
                      <a:r>
                        <a:rPr lang="en-GB" dirty="0"/>
                        <a:t>06/2018</a:t>
                      </a:r>
                    </a:p>
                  </a:txBody>
                  <a:tcPr/>
                </a:tc>
                <a:tc>
                  <a:txBody>
                    <a:bodyPr/>
                    <a:lstStyle/>
                    <a:p>
                      <a:r>
                        <a:rPr lang="en-GB" dirty="0"/>
                        <a:t>Completed </a:t>
                      </a:r>
                    </a:p>
                  </a:txBody>
                  <a:tcPr/>
                </a:tc>
                <a:extLst>
                  <a:ext uri="{0D108BD9-81ED-4DB2-BD59-A6C34878D82A}">
                    <a16:rowId xmlns:a16="http://schemas.microsoft.com/office/drawing/2014/main" val="2829338472"/>
                  </a:ext>
                </a:extLst>
              </a:tr>
              <a:tr h="664412">
                <a:tc>
                  <a:txBody>
                    <a:bodyPr/>
                    <a:lstStyle/>
                    <a:p>
                      <a:r>
                        <a:rPr lang="en-GB" dirty="0"/>
                        <a:t>Best practice guide for policy makers and local stakeholders</a:t>
                      </a:r>
                    </a:p>
                  </a:txBody>
                  <a:tcPr/>
                </a:tc>
                <a:tc>
                  <a:txBody>
                    <a:bodyPr/>
                    <a:lstStyle/>
                    <a:p>
                      <a:r>
                        <a:rPr lang="en-GB" dirty="0"/>
                        <a:t>10/2018</a:t>
                      </a:r>
                    </a:p>
                  </a:txBody>
                  <a:tcPr/>
                </a:tc>
                <a:tc>
                  <a:txBody>
                    <a:bodyPr/>
                    <a:lstStyle/>
                    <a:p>
                      <a:r>
                        <a:rPr lang="en-GB" dirty="0"/>
                        <a:t>Completed*</a:t>
                      </a:r>
                    </a:p>
                  </a:txBody>
                  <a:tcPr/>
                </a:tc>
                <a:extLst>
                  <a:ext uri="{0D108BD9-81ED-4DB2-BD59-A6C34878D82A}">
                    <a16:rowId xmlns:a16="http://schemas.microsoft.com/office/drawing/2014/main" val="240674599"/>
                  </a:ext>
                </a:extLst>
              </a:tr>
              <a:tr h="382982">
                <a:tc>
                  <a:txBody>
                    <a:bodyPr/>
                    <a:lstStyle/>
                    <a:p>
                      <a:r>
                        <a:rPr lang="en-GB" dirty="0"/>
                        <a:t>Manual for the establishment of Andros Brand</a:t>
                      </a:r>
                    </a:p>
                  </a:txBody>
                  <a:tcPr/>
                </a:tc>
                <a:tc>
                  <a:txBody>
                    <a:bodyPr/>
                    <a:lstStyle/>
                    <a:p>
                      <a:r>
                        <a:rPr lang="en-GB" dirty="0"/>
                        <a:t>12/2018</a:t>
                      </a:r>
                    </a:p>
                  </a:txBody>
                  <a:tcPr/>
                </a:tc>
                <a:tc>
                  <a:txBody>
                    <a:bodyPr/>
                    <a:lstStyle/>
                    <a:p>
                      <a:r>
                        <a:rPr lang="en-GB" dirty="0"/>
                        <a:t>Completed** </a:t>
                      </a:r>
                    </a:p>
                  </a:txBody>
                  <a:tcPr/>
                </a:tc>
                <a:extLst>
                  <a:ext uri="{0D108BD9-81ED-4DB2-BD59-A6C34878D82A}">
                    <a16:rowId xmlns:a16="http://schemas.microsoft.com/office/drawing/2014/main" val="3874112492"/>
                  </a:ext>
                </a:extLst>
              </a:tr>
              <a:tr h="664412">
                <a:tc>
                  <a:txBody>
                    <a:bodyPr/>
                    <a:lstStyle/>
                    <a:p>
                      <a:r>
                        <a:rPr lang="en-GB" dirty="0"/>
                        <a:t>Technical plan for the establishment of ecotourism/fishing tourism info desk</a:t>
                      </a:r>
                    </a:p>
                  </a:txBody>
                  <a:tcPr/>
                </a:tc>
                <a:tc>
                  <a:txBody>
                    <a:bodyPr/>
                    <a:lstStyle/>
                    <a:p>
                      <a:r>
                        <a:rPr lang="en-GB" dirty="0"/>
                        <a:t>12/2018</a:t>
                      </a:r>
                    </a:p>
                  </a:txBody>
                  <a:tcPr/>
                </a:tc>
                <a:tc>
                  <a:txBody>
                    <a:bodyPr/>
                    <a:lstStyle/>
                    <a:p>
                      <a:r>
                        <a:rPr lang="en-GB" dirty="0" smtClean="0"/>
                        <a:t>Completed</a:t>
                      </a:r>
                      <a:r>
                        <a:rPr lang="el-GR" sz="1800" dirty="0" smtClean="0"/>
                        <a:t>***</a:t>
                      </a:r>
                      <a:endParaRPr lang="en-GB" sz="1800" dirty="0"/>
                    </a:p>
                  </a:txBody>
                  <a:tcPr/>
                </a:tc>
                <a:extLst>
                  <a:ext uri="{0D108BD9-81ED-4DB2-BD59-A6C34878D82A}">
                    <a16:rowId xmlns:a16="http://schemas.microsoft.com/office/drawing/2014/main" val="3199326845"/>
                  </a:ext>
                </a:extLst>
              </a:tr>
            </a:tbl>
          </a:graphicData>
        </a:graphic>
      </p:graphicFrame>
    </p:spTree>
    <p:extLst>
      <p:ext uri="{BB962C8B-B14F-4D97-AF65-F5344CB8AC3E}">
        <p14:creationId xmlns:p14="http://schemas.microsoft.com/office/powerpoint/2010/main" val="1074681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70C6C-D5D0-4045-94FA-385AB9CA87D5}"/>
              </a:ext>
            </a:extLst>
          </p:cNvPr>
          <p:cNvSpPr>
            <a:spLocks noGrp="1"/>
          </p:cNvSpPr>
          <p:nvPr>
            <p:ph type="title"/>
          </p:nvPr>
        </p:nvSpPr>
        <p:spPr/>
        <p:txBody>
          <a:bodyPr/>
          <a:lstStyle/>
          <a:p>
            <a:r>
              <a:rPr lang="en-GB" dirty="0"/>
              <a:t>ACTION A.4 - An insight into deliverables</a:t>
            </a:r>
          </a:p>
        </p:txBody>
      </p:sp>
      <p:sp>
        <p:nvSpPr>
          <p:cNvPr id="3" name="Text Placeholder 2">
            <a:extLst>
              <a:ext uri="{FF2B5EF4-FFF2-40B4-BE49-F238E27FC236}">
                <a16:creationId xmlns:a16="http://schemas.microsoft.com/office/drawing/2014/main" id="{3D7E9F60-751F-4205-AB2E-6A48229BC6E4}"/>
              </a:ext>
            </a:extLst>
          </p:cNvPr>
          <p:cNvSpPr>
            <a:spLocks noGrp="1"/>
          </p:cNvSpPr>
          <p:nvPr>
            <p:ph type="body" sz="half" idx="2"/>
          </p:nvPr>
        </p:nvSpPr>
        <p:spPr>
          <a:xfrm>
            <a:off x="1133166" y="1600200"/>
            <a:ext cx="9808907" cy="4572000"/>
          </a:xfrm>
        </p:spPr>
        <p:txBody>
          <a:bodyPr/>
          <a:lstStyle/>
          <a:p>
            <a:r>
              <a:rPr lang="en-GB" b="1" u="sng" dirty="0"/>
              <a:t>1. Policy Brief  - “Building resilience in small island economies: an insight into Andros </a:t>
            </a:r>
            <a:r>
              <a:rPr lang="en-GB" b="1" u="sng" dirty="0" err="1"/>
              <a:t>lsland</a:t>
            </a:r>
            <a:r>
              <a:rPr lang="en-GB" b="1" u="sng" dirty="0"/>
              <a:t>”</a:t>
            </a:r>
          </a:p>
          <a:p>
            <a:endParaRPr lang="en-GB" b="1" dirty="0"/>
          </a:p>
          <a:p>
            <a:pPr marL="342900" indent="-342900">
              <a:buFont typeface="Arial" panose="020B0604020202020204" pitchFamily="34" charset="0"/>
              <a:buChar char="•"/>
            </a:pPr>
            <a:r>
              <a:rPr lang="en-US" b="1" dirty="0"/>
              <a:t>Context of small island economies: the case of Andros Island </a:t>
            </a:r>
          </a:p>
          <a:p>
            <a:pPr marL="342900" indent="-342900">
              <a:buFont typeface="Arial" panose="020B0604020202020204" pitchFamily="34" charset="0"/>
              <a:buChar char="•"/>
            </a:pPr>
            <a:r>
              <a:rPr lang="en-US" b="1" dirty="0"/>
              <a:t>Vulnerabilities and opportunities for the sustainable development of the Andros Island Natura 2000 sites </a:t>
            </a:r>
          </a:p>
          <a:p>
            <a:pPr marL="342900" indent="-342900">
              <a:buFont typeface="Arial" panose="020B0604020202020204" pitchFamily="34" charset="0"/>
              <a:buChar char="•"/>
            </a:pPr>
            <a:r>
              <a:rPr lang="en-US" b="1" dirty="0"/>
              <a:t>Building resilience and strengthening sustainable development </a:t>
            </a:r>
          </a:p>
          <a:p>
            <a:pPr marL="342900" indent="-342900">
              <a:buFont typeface="Arial" panose="020B0604020202020204" pitchFamily="34" charset="0"/>
              <a:buChar char="•"/>
            </a:pPr>
            <a:r>
              <a:rPr lang="en-GB" b="1" dirty="0"/>
              <a:t>The way forward and key implications for policy (recommendations)</a:t>
            </a:r>
          </a:p>
          <a:p>
            <a:endParaRPr lang="en-GB" dirty="0"/>
          </a:p>
          <a:p>
            <a:r>
              <a:rPr lang="en-GB" b="1" u="sng" dirty="0"/>
              <a:t>Methodology:</a:t>
            </a:r>
            <a:r>
              <a:rPr lang="en-GB" b="1" dirty="0"/>
              <a:t> </a:t>
            </a:r>
            <a:r>
              <a:rPr lang="en-GB" dirty="0"/>
              <a:t>stakeholder in-depth interviews, deliberative group discussions, SWOT analysis, literature review</a:t>
            </a:r>
          </a:p>
          <a:p>
            <a:endParaRPr lang="en-GB" b="1" dirty="0"/>
          </a:p>
          <a:p>
            <a:pPr marL="342900" indent="-342900">
              <a:buFont typeface="Wingdings" panose="05000000000000000000" pitchFamily="2" charset="2"/>
              <a:buChar char="§"/>
            </a:pPr>
            <a:endParaRPr lang="en-GB" dirty="0"/>
          </a:p>
          <a:p>
            <a:endParaRPr lang="en-GB" dirty="0"/>
          </a:p>
        </p:txBody>
      </p:sp>
    </p:spTree>
    <p:extLst>
      <p:ext uri="{BB962C8B-B14F-4D97-AF65-F5344CB8AC3E}">
        <p14:creationId xmlns:p14="http://schemas.microsoft.com/office/powerpoint/2010/main" val="428818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962A8-D434-4236-98A7-FBFAD4BA75D7}"/>
              </a:ext>
            </a:extLst>
          </p:cNvPr>
          <p:cNvSpPr>
            <a:spLocks noGrp="1"/>
          </p:cNvSpPr>
          <p:nvPr>
            <p:ph type="title"/>
          </p:nvPr>
        </p:nvSpPr>
        <p:spPr/>
        <p:txBody>
          <a:bodyPr/>
          <a:lstStyle/>
          <a:p>
            <a:r>
              <a:rPr lang="en-GB" dirty="0"/>
              <a:t>ACTION A.4 - An insight into deliverables</a:t>
            </a:r>
          </a:p>
        </p:txBody>
      </p:sp>
      <p:sp>
        <p:nvSpPr>
          <p:cNvPr id="3" name="Text Placeholder 2">
            <a:extLst>
              <a:ext uri="{FF2B5EF4-FFF2-40B4-BE49-F238E27FC236}">
                <a16:creationId xmlns:a16="http://schemas.microsoft.com/office/drawing/2014/main" id="{4176C616-2671-499A-B915-34FE092FA5E7}"/>
              </a:ext>
            </a:extLst>
          </p:cNvPr>
          <p:cNvSpPr>
            <a:spLocks noGrp="1"/>
          </p:cNvSpPr>
          <p:nvPr>
            <p:ph type="body" sz="half" idx="2"/>
          </p:nvPr>
        </p:nvSpPr>
        <p:spPr>
          <a:xfrm>
            <a:off x="1104898" y="1600200"/>
            <a:ext cx="9794159" cy="4572000"/>
          </a:xfrm>
        </p:spPr>
        <p:txBody>
          <a:bodyPr/>
          <a:lstStyle/>
          <a:p>
            <a:r>
              <a:rPr lang="en-GB" b="1" u="sng" dirty="0"/>
              <a:t>2. Best Practice Guide for Policy Makers and Local Stakeholders</a:t>
            </a:r>
          </a:p>
          <a:p>
            <a:endParaRPr lang="en-GB" b="1" u="sng" dirty="0"/>
          </a:p>
          <a:p>
            <a:pPr marL="342900" indent="-342900">
              <a:buFont typeface="Arial" panose="020B0604020202020204" pitchFamily="34" charset="0"/>
              <a:buChar char="•"/>
            </a:pPr>
            <a:r>
              <a:rPr lang="en-GB" b="1" dirty="0"/>
              <a:t>Introduction</a:t>
            </a:r>
          </a:p>
          <a:p>
            <a:pPr marL="342900" indent="-342900">
              <a:buFont typeface="Arial" panose="020B0604020202020204" pitchFamily="34" charset="0"/>
              <a:buChar char="•"/>
            </a:pPr>
            <a:r>
              <a:rPr lang="en-GB" b="1" dirty="0"/>
              <a:t>Main steps for the development of sustainable tourism in a protected area</a:t>
            </a:r>
          </a:p>
          <a:p>
            <a:endParaRPr lang="en-GB" b="1" dirty="0"/>
          </a:p>
          <a:p>
            <a:endParaRPr lang="en-GB" b="1" dirty="0"/>
          </a:p>
          <a:p>
            <a:endParaRPr lang="en-GB" dirty="0"/>
          </a:p>
        </p:txBody>
      </p:sp>
      <p:graphicFrame>
        <p:nvGraphicFramePr>
          <p:cNvPr id="6" name="Διάγραμμα 5">
            <a:extLst>
              <a:ext uri="{FF2B5EF4-FFF2-40B4-BE49-F238E27FC236}">
                <a16:creationId xmlns:a16="http://schemas.microsoft.com/office/drawing/2014/main" id="{452E22C3-951E-4999-8403-E72EE5C32C3E}"/>
              </a:ext>
            </a:extLst>
          </p:cNvPr>
          <p:cNvGraphicFramePr/>
          <p:nvPr>
            <p:extLst>
              <p:ext uri="{D42A27DB-BD31-4B8C-83A1-F6EECF244321}">
                <p14:modId xmlns:p14="http://schemas.microsoft.com/office/powerpoint/2010/main" val="753888727"/>
              </p:ext>
            </p:extLst>
          </p:nvPr>
        </p:nvGraphicFramePr>
        <p:xfrm>
          <a:off x="2211182" y="3244645"/>
          <a:ext cx="6029325" cy="320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Πλαίσιο κειμένου 2">
            <a:extLst>
              <a:ext uri="{FF2B5EF4-FFF2-40B4-BE49-F238E27FC236}">
                <a16:creationId xmlns:a16="http://schemas.microsoft.com/office/drawing/2014/main" id="{EBD8A63C-7794-442E-845B-5837CEF98107}"/>
              </a:ext>
            </a:extLst>
          </p:cNvPr>
          <p:cNvSpPr txBox="1">
            <a:spLocks noChangeArrowheads="1"/>
          </p:cNvSpPr>
          <p:nvPr/>
        </p:nvSpPr>
        <p:spPr bwMode="auto">
          <a:xfrm>
            <a:off x="1782019" y="3177970"/>
            <a:ext cx="6467475" cy="3333750"/>
          </a:xfrm>
          <a:prstGeom prst="rect">
            <a:avLst/>
          </a:prstGeom>
          <a:noFill/>
          <a:ln w="19050">
            <a:solidFill>
              <a:schemeClr val="accent2">
                <a:lumMod val="75000"/>
              </a:schemeClr>
            </a:solidFill>
            <a:miter lim="800000"/>
            <a:headEnd/>
            <a:tailEnd/>
          </a:ln>
        </p:spPr>
        <p:txBody>
          <a:bodyPr rot="0" vert="horz" wrap="square" lIns="91440" tIns="45720" rIns="91440" bIns="45720" anchor="t" anchorCtr="0">
            <a:noAutofit/>
          </a:bodyPr>
          <a:lstStyle/>
          <a:p>
            <a:pPr>
              <a:lnSpc>
                <a:spcPct val="107000"/>
              </a:lnSpc>
              <a:spcAft>
                <a:spcPts val="800"/>
              </a:spcAft>
            </a:pPr>
            <a:r>
              <a:rPr lang="el-GR" sz="1100" b="1" dirty="0">
                <a:effectLst/>
                <a:latin typeface="Calibri" panose="020F0502020204030204" pitchFamily="34" charset="0"/>
                <a:ea typeface="Calibri" panose="020F0502020204030204" pitchFamily="34" charset="0"/>
                <a:cs typeface="Times New Roman" panose="02020603050405020304" pitchFamily="18" charset="0"/>
              </a:rPr>
              <a:t>                      </a:t>
            </a:r>
            <a:r>
              <a:rPr lang="el-GR" sz="1200" b="1" dirty="0">
                <a:effectLst/>
                <a:latin typeface="Calibri" panose="020F0502020204030204" pitchFamily="34" charset="0"/>
                <a:ea typeface="Calibri" panose="020F0502020204030204" pitchFamily="34" charset="0"/>
                <a:cs typeface="Times New Roman" panose="02020603050405020304" pitchFamily="18" charset="0"/>
              </a:rPr>
              <a:t>Συμμετοχή της τοπικής κοινωνίας και όλων των ενδιαφερόμενων μερών</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12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800"/>
              </a:spcAft>
            </a:pPr>
            <a:r>
              <a:rPr lang="el-GR" sz="1200" b="1" dirty="0">
                <a:effectLst/>
                <a:latin typeface="Calibri" panose="020F0502020204030204" pitchFamily="34" charset="0"/>
                <a:ea typeface="Calibri" panose="020F0502020204030204" pitchFamily="34" charset="0"/>
                <a:cs typeface="Times New Roman" panose="02020603050405020304" pitchFamily="18" charset="0"/>
              </a:rPr>
              <a:t>        Δραστηριότητες ενημέρωσης και περιβαλλοντικής εκπαίδευσης</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11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11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11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11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11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11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1828800" indent="457200">
              <a:lnSpc>
                <a:spcPct val="107000"/>
              </a:lnSpc>
              <a:spcAft>
                <a:spcPts val="800"/>
              </a:spcAft>
            </a:pPr>
            <a:r>
              <a:rPr lang="el-GR" sz="12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1828800" indent="457200">
              <a:lnSpc>
                <a:spcPct val="107000"/>
              </a:lnSpc>
              <a:spcAft>
                <a:spcPts val="800"/>
              </a:spcAft>
            </a:pPr>
            <a:r>
              <a:rPr lang="el-GR" sz="1200" b="1" dirty="0">
                <a:effectLst/>
                <a:latin typeface="Calibri" panose="020F0502020204030204" pitchFamily="34" charset="0"/>
                <a:ea typeface="Calibri" panose="020F0502020204030204" pitchFamily="34" charset="0"/>
                <a:cs typeface="Times New Roman" panose="02020603050405020304" pitchFamily="18" charset="0"/>
              </a:rPr>
              <a:t>Αναπροσαρμογή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1828800" indent="457200">
              <a:lnSpc>
                <a:spcPct val="107000"/>
              </a:lnSpc>
              <a:spcAft>
                <a:spcPts val="800"/>
              </a:spcAft>
            </a:pPr>
            <a:r>
              <a:rPr lang="el-GR" sz="12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1828800" indent="457200">
              <a:lnSpc>
                <a:spcPct val="107000"/>
              </a:lnSpc>
              <a:spcAft>
                <a:spcPts val="800"/>
              </a:spcAft>
            </a:pPr>
            <a:r>
              <a:rPr lang="el-GR" sz="12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Βέλος: Αριστερό-δεξιό 6">
            <a:extLst>
              <a:ext uri="{FF2B5EF4-FFF2-40B4-BE49-F238E27FC236}">
                <a16:creationId xmlns:a16="http://schemas.microsoft.com/office/drawing/2014/main" id="{409E0B13-D7E6-4A7A-A5DB-70253B790A35}"/>
              </a:ext>
            </a:extLst>
          </p:cNvPr>
          <p:cNvSpPr/>
          <p:nvPr/>
        </p:nvSpPr>
        <p:spPr>
          <a:xfrm>
            <a:off x="2792052" y="3535465"/>
            <a:ext cx="3209925" cy="200025"/>
          </a:xfrm>
          <a:prstGeom prst="leftRightArrow">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9" name="Βέλος: Αριστερό 12">
            <a:extLst>
              <a:ext uri="{FF2B5EF4-FFF2-40B4-BE49-F238E27FC236}">
                <a16:creationId xmlns:a16="http://schemas.microsoft.com/office/drawing/2014/main" id="{01B5C10D-8FF9-4FC7-98A7-7ADD96C5D84C}"/>
              </a:ext>
            </a:extLst>
          </p:cNvPr>
          <p:cNvSpPr/>
          <p:nvPr/>
        </p:nvSpPr>
        <p:spPr>
          <a:xfrm>
            <a:off x="2599565" y="5891213"/>
            <a:ext cx="3495675" cy="209550"/>
          </a:xfrm>
          <a:prstGeom prst="leftArrow">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Tree>
    <p:extLst>
      <p:ext uri="{BB962C8B-B14F-4D97-AF65-F5344CB8AC3E}">
        <p14:creationId xmlns:p14="http://schemas.microsoft.com/office/powerpoint/2010/main" val="2386209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C8656-1803-4612-8F97-09DD7041500D}"/>
              </a:ext>
            </a:extLst>
          </p:cNvPr>
          <p:cNvSpPr>
            <a:spLocks noGrp="1"/>
          </p:cNvSpPr>
          <p:nvPr>
            <p:ph type="title"/>
          </p:nvPr>
        </p:nvSpPr>
        <p:spPr/>
        <p:txBody>
          <a:bodyPr/>
          <a:lstStyle/>
          <a:p>
            <a:r>
              <a:rPr lang="en-GB" dirty="0">
                <a:solidFill>
                  <a:srgbClr val="514843"/>
                </a:solidFill>
              </a:rPr>
              <a:t>ACTION A.4 - An insight into deliverables</a:t>
            </a:r>
            <a:endParaRPr lang="en-GB" dirty="0"/>
          </a:p>
        </p:txBody>
      </p:sp>
      <p:sp>
        <p:nvSpPr>
          <p:cNvPr id="5" name="Text Placeholder 2">
            <a:extLst>
              <a:ext uri="{FF2B5EF4-FFF2-40B4-BE49-F238E27FC236}">
                <a16:creationId xmlns:a16="http://schemas.microsoft.com/office/drawing/2014/main" id="{7D6897AB-781D-45AA-A598-B1CF6BB751E2}"/>
              </a:ext>
            </a:extLst>
          </p:cNvPr>
          <p:cNvSpPr>
            <a:spLocks noGrp="1"/>
          </p:cNvSpPr>
          <p:nvPr>
            <p:ph type="body" sz="half" idx="2"/>
          </p:nvPr>
        </p:nvSpPr>
        <p:spPr>
          <a:xfrm>
            <a:off x="1104898" y="1600200"/>
            <a:ext cx="9794159" cy="4572000"/>
          </a:xfrm>
        </p:spPr>
        <p:txBody>
          <a:bodyPr/>
          <a:lstStyle/>
          <a:p>
            <a:r>
              <a:rPr lang="en-GB" b="1" u="sng" dirty="0"/>
              <a:t>2. Best Practice Guide for Policy Makers and Local Stakeholders (continued)</a:t>
            </a:r>
          </a:p>
          <a:p>
            <a:endParaRPr lang="en-GB" b="1" u="sng" dirty="0"/>
          </a:p>
          <a:p>
            <a:pPr marL="342900" indent="-342900">
              <a:buFont typeface="Arial" panose="020B0604020202020204" pitchFamily="34" charset="0"/>
              <a:buChar char="•"/>
            </a:pPr>
            <a:r>
              <a:rPr lang="en-GB" b="1" dirty="0"/>
              <a:t>Examples of sustainable development in Greece and other European countries</a:t>
            </a:r>
          </a:p>
          <a:p>
            <a:pPr marL="342900" indent="-342900">
              <a:buFont typeface="Arial" panose="020B0604020202020204" pitchFamily="34" charset="0"/>
              <a:buChar char="•"/>
            </a:pPr>
            <a:r>
              <a:rPr lang="en-GB" b="1" dirty="0"/>
              <a:t>Socio-economic importance and sustainable development of Natura 2000 sites in Andros: stakeholders’ perceptions</a:t>
            </a:r>
          </a:p>
          <a:p>
            <a:pPr marL="342900" indent="-342900">
              <a:buFont typeface="Arial" panose="020B0604020202020204" pitchFamily="34" charset="0"/>
              <a:buChar char="•"/>
            </a:pPr>
            <a:r>
              <a:rPr lang="en-GB" b="1" dirty="0"/>
              <a:t>Conclusions</a:t>
            </a:r>
          </a:p>
          <a:p>
            <a:pPr marL="342900" indent="-342900">
              <a:buFont typeface="Arial" panose="020B0604020202020204" pitchFamily="34" charset="0"/>
              <a:buChar char="•"/>
            </a:pPr>
            <a:endParaRPr lang="en-GB" b="1" dirty="0"/>
          </a:p>
          <a:p>
            <a:r>
              <a:rPr lang="en-GB" b="1" u="sng" dirty="0"/>
              <a:t>Methodology:</a:t>
            </a:r>
            <a:r>
              <a:rPr lang="en-GB" b="1" dirty="0"/>
              <a:t> </a:t>
            </a:r>
            <a:r>
              <a:rPr lang="en-GB" dirty="0"/>
              <a:t>literature review, stakeholder engagement (in-depth interviews, deliberative group discussions in Andros)</a:t>
            </a:r>
          </a:p>
          <a:p>
            <a:pPr marL="342900" indent="-342900">
              <a:buFont typeface="Arial" panose="020B0604020202020204" pitchFamily="34" charset="0"/>
              <a:buChar char="•"/>
            </a:pPr>
            <a:endParaRPr lang="en-GB" b="1" dirty="0"/>
          </a:p>
          <a:p>
            <a:r>
              <a:rPr lang="en-GB" b="1" dirty="0">
                <a:solidFill>
                  <a:srgbClr val="FF0000"/>
                </a:solidFill>
              </a:rPr>
              <a:t>*Comment: Deliverable although completed could benefit from partners’ review regarding case studies/examples and ecosystem services context</a:t>
            </a:r>
          </a:p>
          <a:p>
            <a:endParaRPr lang="en-GB" dirty="0"/>
          </a:p>
        </p:txBody>
      </p:sp>
    </p:spTree>
    <p:extLst>
      <p:ext uri="{BB962C8B-B14F-4D97-AF65-F5344CB8AC3E}">
        <p14:creationId xmlns:p14="http://schemas.microsoft.com/office/powerpoint/2010/main" val="3056019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C8656-1803-4612-8F97-09DD7041500D}"/>
              </a:ext>
            </a:extLst>
          </p:cNvPr>
          <p:cNvSpPr>
            <a:spLocks noGrp="1"/>
          </p:cNvSpPr>
          <p:nvPr>
            <p:ph type="title"/>
          </p:nvPr>
        </p:nvSpPr>
        <p:spPr/>
        <p:txBody>
          <a:bodyPr/>
          <a:lstStyle/>
          <a:p>
            <a:r>
              <a:rPr lang="en-GB" dirty="0">
                <a:solidFill>
                  <a:srgbClr val="514843"/>
                </a:solidFill>
              </a:rPr>
              <a:t>ACTION A.4 - An insight into deliverables</a:t>
            </a:r>
            <a:endParaRPr lang="en-GB" dirty="0"/>
          </a:p>
        </p:txBody>
      </p:sp>
      <p:sp>
        <p:nvSpPr>
          <p:cNvPr id="5" name="Text Placeholder 2">
            <a:extLst>
              <a:ext uri="{FF2B5EF4-FFF2-40B4-BE49-F238E27FC236}">
                <a16:creationId xmlns:a16="http://schemas.microsoft.com/office/drawing/2014/main" id="{7D6897AB-781D-45AA-A598-B1CF6BB751E2}"/>
              </a:ext>
            </a:extLst>
          </p:cNvPr>
          <p:cNvSpPr>
            <a:spLocks noGrp="1"/>
          </p:cNvSpPr>
          <p:nvPr>
            <p:ph type="body" sz="half" idx="2"/>
          </p:nvPr>
        </p:nvSpPr>
        <p:spPr>
          <a:xfrm>
            <a:off x="845818" y="1584960"/>
            <a:ext cx="9794159" cy="4572000"/>
          </a:xfrm>
        </p:spPr>
        <p:txBody>
          <a:bodyPr>
            <a:normAutofit/>
          </a:bodyPr>
          <a:lstStyle/>
          <a:p>
            <a:r>
              <a:rPr lang="en-GB" b="1" u="sng" dirty="0"/>
              <a:t>3. Manual Including a Business Plan for the Establishment and Operation of Andros Brand</a:t>
            </a:r>
          </a:p>
          <a:p>
            <a:endParaRPr lang="en-GB" b="1" u="sng" dirty="0"/>
          </a:p>
          <a:p>
            <a:pPr marL="342900" indent="-342900">
              <a:buFont typeface="Arial" panose="020B0604020202020204" pitchFamily="34" charset="0"/>
              <a:buChar char="•"/>
            </a:pPr>
            <a:r>
              <a:rPr lang="en-US" dirty="0" smtClean="0"/>
              <a:t>The following tow actions are proposed:</a:t>
            </a:r>
            <a:endParaRPr lang="el-GR" dirty="0" smtClean="0"/>
          </a:p>
          <a:p>
            <a:pPr marL="342900" indent="-342900">
              <a:buFont typeface="Arial" panose="020B0604020202020204" pitchFamily="34" charset="0"/>
              <a:buChar char="•"/>
            </a:pPr>
            <a:endParaRPr lang="el-GR" dirty="0" smtClean="0"/>
          </a:p>
          <a:p>
            <a:endParaRPr lang="en-GB" b="1" dirty="0"/>
          </a:p>
          <a:p>
            <a:pPr marL="342900" indent="-342900">
              <a:buFont typeface="Arial" panose="020B0604020202020204" pitchFamily="34" charset="0"/>
              <a:buChar char="•"/>
            </a:pPr>
            <a:endParaRPr lang="en-GB" b="1" dirty="0"/>
          </a:p>
        </p:txBody>
      </p:sp>
      <p:pic>
        <p:nvPicPr>
          <p:cNvPr id="4" name="Εικόνα 3"/>
          <p:cNvPicPr>
            <a:picLocks noChangeAspect="1"/>
          </p:cNvPicPr>
          <p:nvPr/>
        </p:nvPicPr>
        <p:blipFill>
          <a:blip r:embed="rId2"/>
          <a:stretch>
            <a:fillRect/>
          </a:stretch>
        </p:blipFill>
        <p:spPr>
          <a:xfrm>
            <a:off x="1975235" y="2847423"/>
            <a:ext cx="7004911" cy="3231160"/>
          </a:xfrm>
          <a:prstGeom prst="rect">
            <a:avLst/>
          </a:prstGeom>
        </p:spPr>
      </p:pic>
    </p:spTree>
    <p:extLst>
      <p:ext uri="{BB962C8B-B14F-4D97-AF65-F5344CB8AC3E}">
        <p14:creationId xmlns:p14="http://schemas.microsoft.com/office/powerpoint/2010/main" val="3251989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C8656-1803-4612-8F97-09DD7041500D}"/>
              </a:ext>
            </a:extLst>
          </p:cNvPr>
          <p:cNvSpPr>
            <a:spLocks noGrp="1"/>
          </p:cNvSpPr>
          <p:nvPr>
            <p:ph type="title"/>
          </p:nvPr>
        </p:nvSpPr>
        <p:spPr/>
        <p:txBody>
          <a:bodyPr/>
          <a:lstStyle/>
          <a:p>
            <a:r>
              <a:rPr lang="en-GB" dirty="0">
                <a:solidFill>
                  <a:srgbClr val="514843"/>
                </a:solidFill>
              </a:rPr>
              <a:t>ACTION A.4 - An insight into deliverables</a:t>
            </a:r>
            <a:endParaRPr lang="en-GB" dirty="0"/>
          </a:p>
        </p:txBody>
      </p:sp>
      <p:sp>
        <p:nvSpPr>
          <p:cNvPr id="5" name="Text Placeholder 2">
            <a:extLst>
              <a:ext uri="{FF2B5EF4-FFF2-40B4-BE49-F238E27FC236}">
                <a16:creationId xmlns:a16="http://schemas.microsoft.com/office/drawing/2014/main" id="{7D6897AB-781D-45AA-A598-B1CF6BB751E2}"/>
              </a:ext>
            </a:extLst>
          </p:cNvPr>
          <p:cNvSpPr>
            <a:spLocks noGrp="1"/>
          </p:cNvSpPr>
          <p:nvPr>
            <p:ph type="body" sz="half" idx="2"/>
          </p:nvPr>
        </p:nvSpPr>
        <p:spPr>
          <a:xfrm>
            <a:off x="845818" y="1584960"/>
            <a:ext cx="9794159" cy="4572000"/>
          </a:xfrm>
        </p:spPr>
        <p:txBody>
          <a:bodyPr>
            <a:normAutofit/>
          </a:bodyPr>
          <a:lstStyle/>
          <a:p>
            <a:r>
              <a:rPr lang="en-GB" b="1" u="sng" dirty="0"/>
              <a:t>3. Manual Including a Business Plan for the Establishment and Operation of Andros Brand</a:t>
            </a:r>
          </a:p>
          <a:p>
            <a:endParaRPr lang="en-GB" b="1" u="sng" dirty="0"/>
          </a:p>
          <a:p>
            <a:pPr marL="342900" indent="-342900">
              <a:buFont typeface="Arial" panose="020B0604020202020204" pitchFamily="34" charset="0"/>
              <a:buChar char="•"/>
            </a:pPr>
            <a:r>
              <a:rPr lang="en-GB" b="1" dirty="0"/>
              <a:t>Introduction </a:t>
            </a:r>
            <a:endParaRPr lang="en-GB" b="1" u="sng" dirty="0"/>
          </a:p>
          <a:p>
            <a:pPr marL="342900" indent="-342900">
              <a:buFont typeface="Arial" panose="020B0604020202020204" pitchFamily="34" charset="0"/>
              <a:buChar char="•"/>
            </a:pPr>
            <a:r>
              <a:rPr lang="en-GB" b="1" dirty="0"/>
              <a:t>Main steps towards the design of a commercial brand</a:t>
            </a:r>
          </a:p>
          <a:p>
            <a:pPr marL="342900" indent="-342900">
              <a:buFont typeface="Arial" panose="020B0604020202020204" pitchFamily="34" charset="0"/>
              <a:buChar char="•"/>
            </a:pPr>
            <a:r>
              <a:rPr lang="en-GB" b="1" dirty="0"/>
              <a:t>Benefits, challenges, drivers of success, best practices</a:t>
            </a:r>
          </a:p>
          <a:p>
            <a:pPr marL="342900" indent="-342900">
              <a:buFont typeface="Arial" panose="020B0604020202020204" pitchFamily="34" charset="0"/>
              <a:buChar char="•"/>
            </a:pPr>
            <a:r>
              <a:rPr lang="en-GB" b="1" dirty="0"/>
              <a:t>Stakeholders’ perceptions and recommendations on the</a:t>
            </a:r>
          </a:p>
          <a:p>
            <a:r>
              <a:rPr lang="en-GB" b="1" dirty="0"/>
              <a:t>   creation of Andros Brand</a:t>
            </a:r>
          </a:p>
          <a:p>
            <a:pPr marL="342900" indent="-342900">
              <a:buFont typeface="Arial" panose="020B0604020202020204" pitchFamily="34" charset="0"/>
              <a:buChar char="•"/>
            </a:pPr>
            <a:r>
              <a:rPr lang="en-GB" b="1" dirty="0"/>
              <a:t>Towards a high level business plan </a:t>
            </a:r>
          </a:p>
          <a:p>
            <a:pPr marL="342900" indent="-342900">
              <a:buFont typeface="Arial" panose="020B0604020202020204" pitchFamily="34" charset="0"/>
              <a:buChar char="•"/>
            </a:pPr>
            <a:r>
              <a:rPr lang="en-GB" b="1" dirty="0"/>
              <a:t>Conclusions</a:t>
            </a:r>
          </a:p>
          <a:p>
            <a:endParaRPr lang="en-GB" b="1" dirty="0"/>
          </a:p>
          <a:p>
            <a:pPr marL="342900" indent="-342900">
              <a:buFont typeface="Arial" panose="020B0604020202020204" pitchFamily="34" charset="0"/>
              <a:buChar char="•"/>
            </a:pPr>
            <a:endParaRPr lang="en-GB" b="1" dirty="0"/>
          </a:p>
        </p:txBody>
      </p:sp>
      <p:pic>
        <p:nvPicPr>
          <p:cNvPr id="3" name="Picture 2">
            <a:extLst>
              <a:ext uri="{FF2B5EF4-FFF2-40B4-BE49-F238E27FC236}">
                <a16:creationId xmlns:a16="http://schemas.microsoft.com/office/drawing/2014/main" id="{A51E2060-0808-4883-9378-95D05F924EDA}"/>
              </a:ext>
            </a:extLst>
          </p:cNvPr>
          <p:cNvPicPr>
            <a:picLocks noChangeAspect="1"/>
          </p:cNvPicPr>
          <p:nvPr/>
        </p:nvPicPr>
        <p:blipFill>
          <a:blip r:embed="rId2"/>
          <a:stretch>
            <a:fillRect/>
          </a:stretch>
        </p:blipFill>
        <p:spPr>
          <a:xfrm>
            <a:off x="6995160" y="2227674"/>
            <a:ext cx="5013959" cy="4371563"/>
          </a:xfrm>
          <a:prstGeom prst="rect">
            <a:avLst/>
          </a:prstGeom>
        </p:spPr>
      </p:pic>
    </p:spTree>
    <p:extLst>
      <p:ext uri="{BB962C8B-B14F-4D97-AF65-F5344CB8AC3E}">
        <p14:creationId xmlns:p14="http://schemas.microsoft.com/office/powerpoint/2010/main" val="1457071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C8656-1803-4612-8F97-09DD7041500D}"/>
              </a:ext>
            </a:extLst>
          </p:cNvPr>
          <p:cNvSpPr>
            <a:spLocks noGrp="1"/>
          </p:cNvSpPr>
          <p:nvPr>
            <p:ph type="title"/>
          </p:nvPr>
        </p:nvSpPr>
        <p:spPr/>
        <p:txBody>
          <a:bodyPr/>
          <a:lstStyle/>
          <a:p>
            <a:r>
              <a:rPr lang="en-GB" dirty="0">
                <a:solidFill>
                  <a:srgbClr val="514843"/>
                </a:solidFill>
              </a:rPr>
              <a:t>ACTION A.4 - An insight into deliverables</a:t>
            </a:r>
            <a:endParaRPr lang="en-GB" dirty="0"/>
          </a:p>
        </p:txBody>
      </p:sp>
      <p:sp>
        <p:nvSpPr>
          <p:cNvPr id="5" name="Text Placeholder 2">
            <a:extLst>
              <a:ext uri="{FF2B5EF4-FFF2-40B4-BE49-F238E27FC236}">
                <a16:creationId xmlns:a16="http://schemas.microsoft.com/office/drawing/2014/main" id="{7D6897AB-781D-45AA-A598-B1CF6BB751E2}"/>
              </a:ext>
            </a:extLst>
          </p:cNvPr>
          <p:cNvSpPr>
            <a:spLocks noGrp="1"/>
          </p:cNvSpPr>
          <p:nvPr>
            <p:ph type="body" sz="half" idx="2"/>
          </p:nvPr>
        </p:nvSpPr>
        <p:spPr>
          <a:xfrm>
            <a:off x="1104898" y="1600200"/>
            <a:ext cx="9794159" cy="4572000"/>
          </a:xfrm>
        </p:spPr>
        <p:txBody>
          <a:bodyPr>
            <a:normAutofit/>
          </a:bodyPr>
          <a:lstStyle/>
          <a:p>
            <a:r>
              <a:rPr lang="en-GB" b="1" u="sng" dirty="0"/>
              <a:t>3. Manual Including a Business Plan for the Establishment and Operation of Andros Brand (continued)</a:t>
            </a:r>
          </a:p>
          <a:p>
            <a:endParaRPr lang="en-GB" b="1" u="sng" dirty="0"/>
          </a:p>
          <a:p>
            <a:endParaRPr lang="en-GB" b="1" u="sng" dirty="0"/>
          </a:p>
          <a:p>
            <a:r>
              <a:rPr lang="en-GB" b="1" u="sng" dirty="0"/>
              <a:t>Methodology:</a:t>
            </a:r>
            <a:r>
              <a:rPr lang="en-GB" b="1" dirty="0"/>
              <a:t> </a:t>
            </a:r>
            <a:r>
              <a:rPr lang="en-GB" dirty="0"/>
              <a:t>engagement with selected experts (in-depth interviews) who have previous experience in quality branding (e.g., Samaria National Park , National Marine Park of Zakynthos, </a:t>
            </a:r>
            <a:r>
              <a:rPr lang="en-GB" dirty="0">
                <a:latin typeface="arial" panose="020B0604020202020204" pitchFamily="34" charset="0"/>
              </a:rPr>
              <a:t>National Park of </a:t>
            </a:r>
            <a:r>
              <a:rPr lang="en-GB" dirty="0" err="1">
                <a:latin typeface="arial" panose="020B0604020202020204" pitchFamily="34" charset="0"/>
              </a:rPr>
              <a:t>Nestos</a:t>
            </a:r>
            <a:r>
              <a:rPr lang="en-GB" dirty="0">
                <a:latin typeface="arial" panose="020B0604020202020204" pitchFamily="34" charset="0"/>
              </a:rPr>
              <a:t> Delta and lakes </a:t>
            </a:r>
            <a:r>
              <a:rPr lang="en-GB" dirty="0" err="1">
                <a:latin typeface="arial" panose="020B0604020202020204" pitchFamily="34" charset="0"/>
              </a:rPr>
              <a:t>Vistonida-Ismarida</a:t>
            </a:r>
            <a:r>
              <a:rPr lang="el-GR" dirty="0">
                <a:latin typeface="arial" panose="020B0604020202020204" pitchFamily="34" charset="0"/>
              </a:rPr>
              <a:t>, </a:t>
            </a:r>
            <a:r>
              <a:rPr lang="en-GB" dirty="0">
                <a:latin typeface="arial" panose="020B0604020202020204" pitchFamily="34" charset="0"/>
              </a:rPr>
              <a:t>WWF, University of Thessaly),</a:t>
            </a:r>
            <a:r>
              <a:rPr lang="en-GB" dirty="0"/>
              <a:t> literature review</a:t>
            </a:r>
          </a:p>
          <a:p>
            <a:endParaRPr lang="en-GB" b="1" dirty="0"/>
          </a:p>
          <a:p>
            <a:endParaRPr lang="en-GB" b="1" dirty="0"/>
          </a:p>
          <a:p>
            <a:r>
              <a:rPr lang="en-GB" b="1" dirty="0">
                <a:solidFill>
                  <a:srgbClr val="FF0000"/>
                </a:solidFill>
              </a:rPr>
              <a:t>**Comment: Deliverable’s sections on business plan and main steps are to be updated. More business plan related information is to become available while project progresses, while main steps section could be supplemented with information contained in the operational plan regarding fishers’ voluntary measures </a:t>
            </a:r>
            <a:endParaRPr lang="en-GB" dirty="0"/>
          </a:p>
        </p:txBody>
      </p:sp>
    </p:spTree>
    <p:extLst>
      <p:ext uri="{BB962C8B-B14F-4D97-AF65-F5344CB8AC3E}">
        <p14:creationId xmlns:p14="http://schemas.microsoft.com/office/powerpoint/2010/main" val="1990239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D7882-83E2-4B2B-8C82-3EC64E8163A6}"/>
              </a:ext>
            </a:extLst>
          </p:cNvPr>
          <p:cNvSpPr>
            <a:spLocks noGrp="1"/>
          </p:cNvSpPr>
          <p:nvPr>
            <p:ph type="title"/>
          </p:nvPr>
        </p:nvSpPr>
        <p:spPr/>
        <p:txBody>
          <a:bodyPr/>
          <a:lstStyle/>
          <a:p>
            <a:r>
              <a:rPr lang="en-GB" dirty="0">
                <a:solidFill>
                  <a:srgbClr val="514843"/>
                </a:solidFill>
              </a:rPr>
              <a:t>ACTION A.4 - An insight into deliverables</a:t>
            </a:r>
            <a:endParaRPr lang="en-GB" dirty="0"/>
          </a:p>
        </p:txBody>
      </p:sp>
      <p:sp>
        <p:nvSpPr>
          <p:cNvPr id="3" name="Text Placeholder 2">
            <a:extLst>
              <a:ext uri="{FF2B5EF4-FFF2-40B4-BE49-F238E27FC236}">
                <a16:creationId xmlns:a16="http://schemas.microsoft.com/office/drawing/2014/main" id="{47A2AD6A-5771-42F7-B169-DF5F1CC6FB36}"/>
              </a:ext>
            </a:extLst>
          </p:cNvPr>
          <p:cNvSpPr>
            <a:spLocks noGrp="1"/>
          </p:cNvSpPr>
          <p:nvPr>
            <p:ph type="body" sz="half" idx="2"/>
          </p:nvPr>
        </p:nvSpPr>
        <p:spPr>
          <a:xfrm>
            <a:off x="1104898" y="1600200"/>
            <a:ext cx="9705669" cy="4572000"/>
          </a:xfrm>
        </p:spPr>
        <p:txBody>
          <a:bodyPr>
            <a:normAutofit/>
          </a:bodyPr>
          <a:lstStyle/>
          <a:p>
            <a:r>
              <a:rPr lang="en-GB" b="1" u="sng" dirty="0"/>
              <a:t>4. Technical plan for the establishment of ecotourism/fishing tourism info desk</a:t>
            </a:r>
          </a:p>
          <a:p>
            <a:r>
              <a:rPr lang="en-GB" b="1" u="sng" dirty="0"/>
              <a:t>  </a:t>
            </a:r>
            <a:endParaRPr lang="el-GR" b="1" u="sng" dirty="0"/>
          </a:p>
          <a:p>
            <a:pPr marL="342900" indent="-342900">
              <a:buFont typeface="Arial" panose="020B0604020202020204" pitchFamily="34" charset="0"/>
              <a:buChar char="•"/>
            </a:pPr>
            <a:r>
              <a:rPr lang="en-GB" b="1" dirty="0"/>
              <a:t>Introduction</a:t>
            </a:r>
          </a:p>
          <a:p>
            <a:pPr marL="342900" indent="-342900">
              <a:buFont typeface="Arial" panose="020B0604020202020204" pitchFamily="34" charset="0"/>
              <a:buChar char="•"/>
            </a:pPr>
            <a:r>
              <a:rPr lang="en-GB" b="1" dirty="0"/>
              <a:t>Creating a common vision and strategy for fishing tourism-ecotourism </a:t>
            </a:r>
          </a:p>
          <a:p>
            <a:pPr marL="342900" indent="-342900">
              <a:buFont typeface="Arial" panose="020B0604020202020204" pitchFamily="34" charset="0"/>
              <a:buChar char="•"/>
            </a:pPr>
            <a:r>
              <a:rPr lang="en-GB" b="1" dirty="0"/>
              <a:t>Meanings and principles</a:t>
            </a:r>
          </a:p>
          <a:p>
            <a:pPr marL="342900" indent="-342900">
              <a:buFont typeface="Arial" panose="020B0604020202020204" pitchFamily="34" charset="0"/>
              <a:buChar char="•"/>
            </a:pPr>
            <a:r>
              <a:rPr lang="en-GB" b="1" dirty="0"/>
              <a:t>Interested parties</a:t>
            </a:r>
          </a:p>
          <a:p>
            <a:pPr marL="342900" indent="-342900">
              <a:buFont typeface="Arial" panose="020B0604020202020204" pitchFamily="34" charset="0"/>
              <a:buChar char="•"/>
            </a:pPr>
            <a:r>
              <a:rPr lang="en-GB" b="1" dirty="0"/>
              <a:t>Tools and methods</a:t>
            </a:r>
          </a:p>
          <a:p>
            <a:pPr marL="342900" indent="-342900">
              <a:buFont typeface="Arial" panose="020B0604020202020204" pitchFamily="34" charset="0"/>
              <a:buChar char="•"/>
            </a:pPr>
            <a:r>
              <a:rPr lang="en-GB" b="1" dirty="0"/>
              <a:t>Introduction to the Business Model Canvas </a:t>
            </a:r>
          </a:p>
          <a:p>
            <a:pPr marL="342900" indent="-342900">
              <a:buFont typeface="Arial" panose="020B0604020202020204" pitchFamily="34" charset="0"/>
              <a:buChar char="•"/>
            </a:pPr>
            <a:r>
              <a:rPr lang="en-GB" b="1" dirty="0"/>
              <a:t>Next steps</a:t>
            </a:r>
          </a:p>
          <a:p>
            <a:pPr marL="342900" indent="-342900">
              <a:buFont typeface="Arial" panose="020B0604020202020204" pitchFamily="34" charset="0"/>
              <a:buChar char="•"/>
            </a:pPr>
            <a:r>
              <a:rPr lang="en-GB" b="1" dirty="0"/>
              <a:t>Conclusions</a:t>
            </a:r>
            <a:endParaRPr lang="el-GR" b="1" dirty="0"/>
          </a:p>
          <a:p>
            <a:r>
              <a:rPr lang="el-GR" dirty="0">
                <a:latin typeface="arial" panose="020B0604020202020204" pitchFamily="34" charset="0"/>
              </a:rPr>
              <a:t>	</a:t>
            </a:r>
          </a:p>
          <a:p>
            <a:endParaRPr lang="el-GR" b="1" u="sng" dirty="0"/>
          </a:p>
          <a:p>
            <a:endParaRPr lang="en-GB" b="1" u="sng" dirty="0"/>
          </a:p>
        </p:txBody>
      </p:sp>
    </p:spTree>
    <p:extLst>
      <p:ext uri="{BB962C8B-B14F-4D97-AF65-F5344CB8AC3E}">
        <p14:creationId xmlns:p14="http://schemas.microsoft.com/office/powerpoint/2010/main" val="3892371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Academic Literature 16x9">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TF03431380.potx" id="{B573BD99-E105-4D2A-964B-B901A176567A}" vid="{B1D363B9-18DE-4874-9E2B-FD69B5C6548D}"/>
    </a:ext>
  </a:extLst>
</a:theme>
</file>

<file path=ppt/theme/theme2.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APDescription xmlns="4873beb7-5857-4685-be1f-d57550cc96cc" xsi:nil="true"/>
    <AssetExpire xmlns="4873beb7-5857-4685-be1f-d57550cc96cc">2029-01-01T08:00:00+00:00</AssetExpire>
    <CampaignTagsTaxHTField0 xmlns="4873beb7-5857-4685-be1f-d57550cc96cc">
      <Terms xmlns="http://schemas.microsoft.com/office/infopath/2007/PartnerControls"/>
    </CampaignTagsTaxHTField0>
    <IntlLangReviewDate xmlns="4873beb7-5857-4685-be1f-d57550cc96cc" xsi:nil="true"/>
    <TPFriendlyName xmlns="4873beb7-5857-4685-be1f-d57550cc96cc" xsi:nil="true"/>
    <IntlLangReview xmlns="4873beb7-5857-4685-be1f-d57550cc96cc">false</IntlLangReview>
    <LocLastLocAttemptVersionLookup xmlns="4873beb7-5857-4685-be1f-d57550cc96cc">855024</LocLastLocAttemptVersionLookup>
    <PolicheckWords xmlns="4873beb7-5857-4685-be1f-d57550cc96cc" xsi:nil="true"/>
    <SubmitterId xmlns="4873beb7-5857-4685-be1f-d57550cc96cc" xsi:nil="true"/>
    <AcquiredFrom xmlns="4873beb7-5857-4685-be1f-d57550cc96cc">Internal MS</AcquiredFrom>
    <EditorialStatus xmlns="4873beb7-5857-4685-be1f-d57550cc96cc">Complete</EditorialStatus>
    <Markets xmlns="4873beb7-5857-4685-be1f-d57550cc96cc"/>
    <OriginAsset xmlns="4873beb7-5857-4685-be1f-d57550cc96cc" xsi:nil="true"/>
    <AssetStart xmlns="4873beb7-5857-4685-be1f-d57550cc96cc">2012-08-31T08:50:00+00:00</AssetStart>
    <FriendlyTitle xmlns="4873beb7-5857-4685-be1f-d57550cc96cc" xsi:nil="true"/>
    <MarketSpecific xmlns="4873beb7-5857-4685-be1f-d57550cc96cc">false</MarketSpecific>
    <TPNamespace xmlns="4873beb7-5857-4685-be1f-d57550cc96cc" xsi:nil="true"/>
    <PublishStatusLookup xmlns="4873beb7-5857-4685-be1f-d57550cc96cc">
      <Value>1616423</Value>
    </PublishStatusLookup>
    <APAuthor xmlns="4873beb7-5857-4685-be1f-d57550cc96cc">
      <UserInfo>
        <DisplayName>REDMOND\kristaa</DisplayName>
        <AccountId>136</AccountId>
        <AccountType/>
      </UserInfo>
    </APAuthor>
    <TPCommandLine xmlns="4873beb7-5857-4685-be1f-d57550cc96cc" xsi:nil="true"/>
    <IntlLangReviewer xmlns="4873beb7-5857-4685-be1f-d57550cc96cc" xsi:nil="true"/>
    <OpenTemplate xmlns="4873beb7-5857-4685-be1f-d57550cc96cc">true</OpenTemplate>
    <CSXSubmissionDate xmlns="4873beb7-5857-4685-be1f-d57550cc96cc" xsi:nil="true"/>
    <TaxCatchAll xmlns="4873beb7-5857-4685-be1f-d57550cc96cc"/>
    <Manager xmlns="4873beb7-5857-4685-be1f-d57550cc96cc" xsi:nil="true"/>
    <NumericId xmlns="4873beb7-5857-4685-be1f-d57550cc96cc" xsi:nil="true"/>
    <ParentAssetId xmlns="4873beb7-5857-4685-be1f-d57550cc96cc" xsi:nil="true"/>
    <OriginalSourceMarket xmlns="4873beb7-5857-4685-be1f-d57550cc96cc" xsi:nil="true"/>
    <ApprovalStatus xmlns="4873beb7-5857-4685-be1f-d57550cc96cc">InProgress</ApprovalStatus>
    <TPComponent xmlns="4873beb7-5857-4685-be1f-d57550cc96cc" xsi:nil="true"/>
    <EditorialTags xmlns="4873beb7-5857-4685-be1f-d57550cc96cc" xsi:nil="true"/>
    <TPExecutable xmlns="4873beb7-5857-4685-be1f-d57550cc96cc" xsi:nil="true"/>
    <TPLaunchHelpLink xmlns="4873beb7-5857-4685-be1f-d57550cc96cc" xsi:nil="true"/>
    <LocComments xmlns="4873beb7-5857-4685-be1f-d57550cc96cc" xsi:nil="true"/>
    <LocRecommendedHandoff xmlns="4873beb7-5857-4685-be1f-d57550cc96cc" xsi:nil="true"/>
    <SourceTitle xmlns="4873beb7-5857-4685-be1f-d57550cc96cc" xsi:nil="true"/>
    <CSXUpdate xmlns="4873beb7-5857-4685-be1f-d57550cc96cc">false</CSXUpdate>
    <IntlLocPriority xmlns="4873beb7-5857-4685-be1f-d57550cc96cc" xsi:nil="true"/>
    <UAProjectedTotalWords xmlns="4873beb7-5857-4685-be1f-d57550cc96cc" xsi:nil="true"/>
    <AssetType xmlns="4873beb7-5857-4685-be1f-d57550cc96cc">TP</AssetType>
    <MachineTranslated xmlns="4873beb7-5857-4685-be1f-d57550cc96cc">false</MachineTranslated>
    <OutputCachingOn xmlns="4873beb7-5857-4685-be1f-d57550cc96cc">false</OutputCachingOn>
    <TemplateStatus xmlns="4873beb7-5857-4685-be1f-d57550cc96cc">Complete</TemplateStatus>
    <IsSearchable xmlns="4873beb7-5857-4685-be1f-d57550cc96cc">true</IsSearchable>
    <ContentItem xmlns="4873beb7-5857-4685-be1f-d57550cc96cc" xsi:nil="true"/>
    <HandoffToMSDN xmlns="4873beb7-5857-4685-be1f-d57550cc96cc" xsi:nil="true"/>
    <ShowIn xmlns="4873beb7-5857-4685-be1f-d57550cc96cc">Show everywhere</ShowIn>
    <ThumbnailAssetId xmlns="4873beb7-5857-4685-be1f-d57550cc96cc" xsi:nil="true"/>
    <UALocComments xmlns="4873beb7-5857-4685-be1f-d57550cc96cc" xsi:nil="true"/>
    <UALocRecommendation xmlns="4873beb7-5857-4685-be1f-d57550cc96cc">Localize</UALocRecommendation>
    <LastModifiedDateTime xmlns="4873beb7-5857-4685-be1f-d57550cc96cc" xsi:nil="true"/>
    <LegacyData xmlns="4873beb7-5857-4685-be1f-d57550cc96cc" xsi:nil="true"/>
    <LocManualTestRequired xmlns="4873beb7-5857-4685-be1f-d57550cc96cc">false</LocManualTestRequired>
    <LocMarketGroupTiers2 xmlns="4873beb7-5857-4685-be1f-d57550cc96cc" xsi:nil="true"/>
    <ClipArtFilename xmlns="4873beb7-5857-4685-be1f-d57550cc96cc" xsi:nil="true"/>
    <TPApplication xmlns="4873beb7-5857-4685-be1f-d57550cc96cc" xsi:nil="true"/>
    <CSXHash xmlns="4873beb7-5857-4685-be1f-d57550cc96cc" xsi:nil="true"/>
    <DirectSourceMarket xmlns="4873beb7-5857-4685-be1f-d57550cc96cc" xsi:nil="true"/>
    <PrimaryImageGen xmlns="4873beb7-5857-4685-be1f-d57550cc96cc">true</PrimaryImageGen>
    <PlannedPubDate xmlns="4873beb7-5857-4685-be1f-d57550cc96cc" xsi:nil="true"/>
    <CSXSubmissionMarket xmlns="4873beb7-5857-4685-be1f-d57550cc96cc" xsi:nil="true"/>
    <Downloads xmlns="4873beb7-5857-4685-be1f-d57550cc96cc">0</Downloads>
    <ArtSampleDocs xmlns="4873beb7-5857-4685-be1f-d57550cc96cc" xsi:nil="true"/>
    <TrustLevel xmlns="4873beb7-5857-4685-be1f-d57550cc96cc">1 Microsoft Managed Content</TrustLevel>
    <BlockPublish xmlns="4873beb7-5857-4685-be1f-d57550cc96cc">false</BlockPublish>
    <TPLaunchHelpLinkType xmlns="4873beb7-5857-4685-be1f-d57550cc96cc">Template</TPLaunchHelpLinkType>
    <LocalizationTagsTaxHTField0 xmlns="4873beb7-5857-4685-be1f-d57550cc96cc">
      <Terms xmlns="http://schemas.microsoft.com/office/infopath/2007/PartnerControls"/>
    </LocalizationTagsTaxHTField0>
    <BusinessGroup xmlns="4873beb7-5857-4685-be1f-d57550cc96cc" xsi:nil="true"/>
    <Providers xmlns="4873beb7-5857-4685-be1f-d57550cc96cc" xsi:nil="true"/>
    <TemplateTemplateType xmlns="4873beb7-5857-4685-be1f-d57550cc96cc">PowerPoint Presentation Template</TemplateTemplateType>
    <TimesCloned xmlns="4873beb7-5857-4685-be1f-d57550cc96cc" xsi:nil="true"/>
    <TPAppVersion xmlns="4873beb7-5857-4685-be1f-d57550cc96cc" xsi:nil="true"/>
    <VoteCount xmlns="4873beb7-5857-4685-be1f-d57550cc96cc" xsi:nil="true"/>
    <AverageRating xmlns="4873beb7-5857-4685-be1f-d57550cc96cc" xsi:nil="true"/>
    <FeatureTagsTaxHTField0 xmlns="4873beb7-5857-4685-be1f-d57550cc96cc">
      <Terms xmlns="http://schemas.microsoft.com/office/infopath/2007/PartnerControls"/>
    </FeatureTagsTaxHTField0>
    <Provider xmlns="4873beb7-5857-4685-be1f-d57550cc96cc" xsi:nil="true"/>
    <UACurrentWords xmlns="4873beb7-5857-4685-be1f-d57550cc96cc" xsi:nil="true"/>
    <AssetId xmlns="4873beb7-5857-4685-be1f-d57550cc96cc">TP103431361</AssetId>
    <TPClientViewer xmlns="4873beb7-5857-4685-be1f-d57550cc96cc" xsi:nil="true"/>
    <DSATActionTaken xmlns="4873beb7-5857-4685-be1f-d57550cc96cc" xsi:nil="true"/>
    <APEditor xmlns="4873beb7-5857-4685-be1f-d57550cc96cc">
      <UserInfo>
        <DisplayName/>
        <AccountId xsi:nil="true"/>
        <AccountType/>
      </UserInfo>
    </APEditor>
    <TPInstallLocation xmlns="4873beb7-5857-4685-be1f-d57550cc96cc" xsi:nil="true"/>
    <OOCacheId xmlns="4873beb7-5857-4685-be1f-d57550cc96cc" xsi:nil="true"/>
    <IsDeleted xmlns="4873beb7-5857-4685-be1f-d57550cc96cc">false</IsDeleted>
    <PublishTargets xmlns="4873beb7-5857-4685-be1f-d57550cc96cc">OfficeOnlineVNext</PublishTargets>
    <ApprovalLog xmlns="4873beb7-5857-4685-be1f-d57550cc96cc" xsi:nil="true"/>
    <BugNumber xmlns="4873beb7-5857-4685-be1f-d57550cc96cc" xsi:nil="true"/>
    <CrawlForDependencies xmlns="4873beb7-5857-4685-be1f-d57550cc96cc">false</CrawlForDependencies>
    <InternalTagsTaxHTField0 xmlns="4873beb7-5857-4685-be1f-d57550cc96cc">
      <Terms xmlns="http://schemas.microsoft.com/office/infopath/2007/PartnerControls"/>
    </InternalTagsTaxHTField0>
    <LastHandOff xmlns="4873beb7-5857-4685-be1f-d57550cc96cc" xsi:nil="true"/>
    <Milestone xmlns="4873beb7-5857-4685-be1f-d57550cc96cc" xsi:nil="true"/>
    <OriginalRelease xmlns="4873beb7-5857-4685-be1f-d57550cc96cc">15</OriginalRelease>
    <RecommendationsModifier xmlns="4873beb7-5857-4685-be1f-d57550cc96cc" xsi:nil="true"/>
    <ScenarioTagsTaxHTField0 xmlns="4873beb7-5857-4685-be1f-d57550cc96cc">
      <Terms xmlns="http://schemas.microsoft.com/office/infopath/2007/PartnerControls"/>
    </ScenarioTagsTaxHTField0>
    <UANotes xmlns="4873beb7-5857-4685-be1f-d57550cc96cc" xsi:nil="true"/>
  </documentManagement>
</p:properties>
</file>

<file path=customXml/itemProps1.xml><?xml version="1.0" encoding="utf-8"?>
<ds:datastoreItem xmlns:ds="http://schemas.openxmlformats.org/officeDocument/2006/customXml" ds:itemID="{28C8B9CA-0273-4370-889A-FC05DA5C2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61E720F-F05D-4536-9C34-0CFCED65D3B7}">
  <ds:schemaRefs>
    <ds:schemaRef ds:uri="http://schemas.microsoft.com/sharepoint/v3/contenttype/forms"/>
  </ds:schemaRefs>
</ds:datastoreItem>
</file>

<file path=customXml/itemProps3.xml><?xml version="1.0" encoding="utf-8"?>
<ds:datastoreItem xmlns:ds="http://schemas.openxmlformats.org/officeDocument/2006/customXml" ds:itemID="{8CDDBB83-77C1-4099-A0AA-289882E745E2}">
  <ds:schemaRefs>
    <ds:schemaRef ds:uri="http://schemas.microsoft.com/office/2006/metadata/properties"/>
    <ds:schemaRef ds:uri="4873beb7-5857-4685-be1f-d57550cc96cc"/>
    <ds:schemaRef ds:uri="http://www.w3.org/XML/1998/namespace"/>
    <ds:schemaRef ds:uri="http://purl.org/dc/terms/"/>
    <ds:schemaRef ds:uri="http://purl.org/dc/dcmitype/"/>
    <ds:schemaRef ds:uri="http://schemas.microsoft.com/office/2006/documentManagement/types"/>
    <ds:schemaRef ds:uri="http://schemas.openxmlformats.org/package/2006/metadata/core-properties"/>
    <ds:schemaRef ds:uri="http://schemas.microsoft.com/office/infopath/2007/PartnerControl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Academic presentation, pinstripe and ribbon design (widescreen)</Template>
  <TotalTime>4662</TotalTime>
  <Words>920</Words>
  <Application>Microsoft Office PowerPoint</Application>
  <PresentationFormat>Ευρεία οθόνη</PresentationFormat>
  <Paragraphs>159</Paragraphs>
  <Slides>15</Slides>
  <Notes>2</Notes>
  <HiddenSlides>0</HiddenSlides>
  <MMClips>0</MMClips>
  <ScaleCrop>false</ScaleCrop>
  <HeadingPairs>
    <vt:vector size="6" baseType="variant">
      <vt:variant>
        <vt:lpstr>Γραμματοσειρές που χρησιμοποιούνται</vt:lpstr>
      </vt:variant>
      <vt:variant>
        <vt:i4>7</vt:i4>
      </vt:variant>
      <vt:variant>
        <vt:lpstr>Θέμα</vt:lpstr>
      </vt:variant>
      <vt:variant>
        <vt:i4>1</vt:i4>
      </vt:variant>
      <vt:variant>
        <vt:lpstr>Τίτλοι διαφανειών</vt:lpstr>
      </vt:variant>
      <vt:variant>
        <vt:i4>15</vt:i4>
      </vt:variant>
    </vt:vector>
  </HeadingPairs>
  <TitlesOfParts>
    <vt:vector size="23" baseType="lpstr">
      <vt:lpstr>Arial</vt:lpstr>
      <vt:lpstr>Arial</vt:lpstr>
      <vt:lpstr>Calibri</vt:lpstr>
      <vt:lpstr>Euphemia</vt:lpstr>
      <vt:lpstr>Plantagenet Cherokee</vt:lpstr>
      <vt:lpstr>Times New Roman</vt:lpstr>
      <vt:lpstr>Wingdings</vt:lpstr>
      <vt:lpstr>Academic Literature 16x9</vt:lpstr>
      <vt:lpstr>ACTION A.4. Socio-economic analysis to identify the vulnerabilities and opportunities for the sustainable development of Andros Natura 2000 sites  “Conservation of priority species and habitats of Andros Island protected area integrating socioeconomic considerations”</vt:lpstr>
      <vt:lpstr>Παρουσίαση του PowerPoint</vt:lpstr>
      <vt:lpstr>ACTION A.4 - An insight into deliverables</vt:lpstr>
      <vt:lpstr>ACTION A.4 - An insight into deliverables</vt:lpstr>
      <vt:lpstr>ACTION A.4 - An insight into deliverables</vt:lpstr>
      <vt:lpstr>ACTION A.4 - An insight into deliverables</vt:lpstr>
      <vt:lpstr>ACTION A.4 - An insight into deliverables</vt:lpstr>
      <vt:lpstr>ACTION A.4 - An insight into deliverables</vt:lpstr>
      <vt:lpstr>ACTION A.4 - An insight into deliverables</vt:lpstr>
      <vt:lpstr>ACTION A.4 - An insight into deliverables</vt:lpstr>
      <vt:lpstr>ACTION A.4 - An insight into deliverables</vt:lpstr>
      <vt:lpstr>Παρουσίαση του PowerPoint</vt:lpstr>
      <vt:lpstr>Action E.3: Training workshops and seminars for key stakeholders   “Conservation of priority species and habitats of Andros Island protected area integrating socioeconomic considerations”</vt:lpstr>
      <vt:lpstr>Παρουσίαση του PowerPoint</vt:lpstr>
      <vt:lpstr>Next steps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Conservation of priority species and habitats of Andros Island protected area integrating socioeconomic considerations</dc:title>
  <dc:creator>G. Zervakis</dc:creator>
  <cp:lastModifiedBy>Irini Theodorakopoulou</cp:lastModifiedBy>
  <cp:revision>188</cp:revision>
  <dcterms:created xsi:type="dcterms:W3CDTF">2018-04-22T10:55:43Z</dcterms:created>
  <dcterms:modified xsi:type="dcterms:W3CDTF">2019-05-23T05:59:22Z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